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 id="2147483835" r:id="rId2"/>
  </p:sldMasterIdLst>
  <p:sldIdLst>
    <p:sldId id="256" r:id="rId3"/>
    <p:sldId id="257" r:id="rId4"/>
    <p:sldId id="258" r:id="rId5"/>
    <p:sldId id="259" r:id="rId6"/>
    <p:sldId id="261" r:id="rId7"/>
    <p:sldId id="263" r:id="rId8"/>
    <p:sldId id="264" r:id="rId9"/>
    <p:sldId id="266" r:id="rId10"/>
    <p:sldId id="267" r:id="rId11"/>
    <p:sldId id="269" r:id="rId12"/>
    <p:sldId id="270" r:id="rId13"/>
    <p:sldId id="271" r:id="rId14"/>
    <p:sldId id="272" r:id="rId15"/>
    <p:sldId id="273" r:id="rId16"/>
    <p:sldId id="275" r:id="rId17"/>
    <p:sldId id="276"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4660"/>
  </p:normalViewPr>
  <p:slideViewPr>
    <p:cSldViewPr>
      <p:cViewPr varScale="1">
        <p:scale>
          <a:sx n="84" d="100"/>
          <a:sy n="84" d="100"/>
        </p:scale>
        <p:origin x="1411" y="96"/>
      </p:cViewPr>
      <p:guideLst>
        <p:guide orient="horz" pos="2160"/>
        <p:guide pos="2880"/>
      </p:guideLst>
    </p:cSldViewPr>
  </p:slideViewPr>
  <p:notesTextViewPr>
    <p:cViewPr>
      <p:scale>
        <a:sx n="1" d="1"/>
        <a:sy n="1" d="1"/>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p:nvSpPr>
        <p:spPr>
          <a:xfrm>
            <a:off x="0" y="4572000"/>
            <a:ext cx="9144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p:nvGrpSpPr>
        <p:grpSpPr>
          <a:xfrm>
            <a:off x="0" y="-3419"/>
            <a:ext cx="9144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75620" y="232913"/>
            <a:ext cx="5322700"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mart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p:nvGrpSpPr>
        <p:grpSpPr>
          <a:xfrm rot="16200000">
            <a:off x="7882649" y="311029"/>
            <a:ext cx="1572380" cy="950323"/>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75619" y="457200"/>
            <a:ext cx="726948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875620" y="2087562"/>
            <a:ext cx="2019980"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3162300" y="2087564"/>
            <a:ext cx="5047706"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182709855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p:nvGrpSpPr>
        <p:grpSpPr>
          <a:xfrm>
            <a:off x="-1773" y="0"/>
            <a:ext cx="9145773"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4162117" y="457199"/>
            <a:ext cx="44576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617331" y="640080"/>
            <a:ext cx="322326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325336"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850650B3-4EDF-47DD-A5CA-DF55EAD8FBA8}" type="slidenum">
              <a:rPr lang="en-US" smtClean="0"/>
              <a:t>‹#›</a:t>
            </a:fld>
            <a:endParaRPr lang="en-US"/>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4162118" y="2706370"/>
            <a:ext cx="44577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65617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p:nvGrpSpPr>
        <p:grpSpPr>
          <a:xfrm rot="16200000">
            <a:off x="7882649" y="311029"/>
            <a:ext cx="1572380" cy="950323"/>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75620" y="136526"/>
            <a:ext cx="7334387"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75620" y="2084833"/>
            <a:ext cx="7334387"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319094516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p:nvGrpSpPr>
        <p:grpSpPr>
          <a:xfrm>
            <a:off x="0" y="-1"/>
            <a:ext cx="9144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75620" y="252550"/>
            <a:ext cx="4665209"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875620" y="3685939"/>
            <a:ext cx="4665208"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6/7/2025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650B3-4EDF-47DD-A5CA-DF55EAD8FBA8}" type="slidenum">
              <a:rPr lang="en-US" smtClean="0"/>
              <a:t>‹#›</a:t>
            </a:fld>
            <a:endParaRPr 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p:nvSpPr>
        <p:spPr>
          <a:xfrm>
            <a:off x="5582450" y="1841813"/>
            <a:ext cx="3561551"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p:nvSpPr>
        <p:spPr>
          <a:xfrm rot="5400000">
            <a:off x="4966796" y="3210589"/>
            <a:ext cx="2225673" cy="5255545"/>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p:nvSpPr>
        <p:spPr>
          <a:xfrm>
            <a:off x="1" y="1"/>
            <a:ext cx="4410487"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p:nvSpPr>
        <p:spPr>
          <a:xfrm>
            <a:off x="1" y="-1"/>
            <a:ext cx="3853268"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686943" y="914400"/>
            <a:ext cx="7770114"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p:nvSpPr>
        <p:spPr>
          <a:xfrm>
            <a:off x="-8216" y="0"/>
            <a:ext cx="4918695"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p:nvSpPr>
        <p:spPr>
          <a:xfrm>
            <a:off x="0" y="180445"/>
            <a:ext cx="3995894"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p:nvSpPr>
        <p:spPr>
          <a:xfrm>
            <a:off x="1348788" y="5597818"/>
            <a:ext cx="1822586"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p:nvSpPr>
        <p:spPr>
          <a:xfrm>
            <a:off x="-8216" y="3988559"/>
            <a:ext cx="1852097"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51100" y="914400"/>
            <a:ext cx="4231386"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5151718" y="1143000"/>
            <a:ext cx="314324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685800" y="914400"/>
            <a:ext cx="4231386"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p:nvPicPr>
        <p:blipFill rotWithShape="1">
          <a:blip r:embed="rId2">
            <a:alphaModFix/>
          </a:blip>
          <a:srcRect r="30186" b="9728"/>
          <a:stretch/>
        </p:blipFill>
        <p:spPr>
          <a:xfrm>
            <a:off x="5076148" y="1875319"/>
            <a:ext cx="3545338"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p:nvSpPr>
        <p:spPr>
          <a:xfrm>
            <a:off x="5150465" y="1"/>
            <a:ext cx="3993537"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5551456" y="1"/>
            <a:ext cx="3592544"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p:nvSpPr>
        <p:spPr>
          <a:xfrm>
            <a:off x="5189083" y="1"/>
            <a:ext cx="3966701"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p:nvSpPr>
        <p:spPr>
          <a:xfrm rot="10800000" flipH="1">
            <a:off x="0" y="-26179"/>
            <a:ext cx="3954920"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p:nvSpPr>
        <p:spPr>
          <a:xfrm>
            <a:off x="6005137" y="3200882"/>
            <a:ext cx="3150647"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4370404" y="914400"/>
            <a:ext cx="4087368"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3784601"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4370403" y="4681728"/>
            <a:ext cx="4087368"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p:nvGrpSpPr>
        <p:grpSpPr>
          <a:xfrm flipH="1">
            <a:off x="6728059" y="5209685"/>
            <a:ext cx="2415941"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685800" y="914400"/>
            <a:ext cx="5650992"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p:nvSpPr>
        <p:spPr>
          <a:xfrm rot="10800000">
            <a:off x="-1" y="5010314"/>
            <a:ext cx="2480918"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p:nvSpPr>
        <p:spPr>
          <a:xfrm rot="10800000">
            <a:off x="7045535" y="4650287"/>
            <a:ext cx="1394826"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p:nvSpPr>
        <p:spPr>
          <a:xfrm rot="16200000" flipH="1">
            <a:off x="5921014" y="2286179"/>
            <a:ext cx="5509165" cy="936809"/>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685800" y="2039112"/>
            <a:ext cx="5362956"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333862267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p:nvGrpSpPr>
        <p:grpSpPr>
          <a:xfrm>
            <a:off x="1" y="0"/>
            <a:ext cx="9143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69149" y="102022"/>
            <a:ext cx="7334387"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69149" y="2017468"/>
            <a:ext cx="7334387"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278227127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p:nvSpPr>
        <p:spPr>
          <a:xfrm>
            <a:off x="1" y="2"/>
            <a:ext cx="2412268"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p:nvSpPr>
        <p:spPr>
          <a:xfrm>
            <a:off x="6778105" y="1618812"/>
            <a:ext cx="2365895"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p:nvPicPr>
        <p:blipFill>
          <a:blip r:embed="rId2">
            <a:alphaModFix/>
            <a:extLst>
              <a:ext uri="{96DAC541-7B7A-43D3-8B79-37D633B846F1}">
                <asvg:svgBlip xmlns:asvg="http://schemas.microsoft.com/office/drawing/2016/SVG/main" r:embed="rId3"/>
              </a:ext>
            </a:extLst>
          </a:blip>
          <a:srcRect l="27188"/>
          <a:stretch>
            <a:fillRect/>
          </a:stretch>
        </p:blipFill>
        <p:spPr>
          <a:xfrm>
            <a:off x="0" y="2673019"/>
            <a:ext cx="1272767"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p:nvSpPr>
        <p:spPr>
          <a:xfrm>
            <a:off x="1" y="3"/>
            <a:ext cx="1857332"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685800" y="914400"/>
            <a:ext cx="7770114"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1530836" y="3825876"/>
            <a:ext cx="6082329"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685800" y="914400"/>
            <a:ext cx="7770114"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685800" y="2039112"/>
            <a:ext cx="3432715"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4768311" y="2039112"/>
            <a:ext cx="3432715"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p:nvSpPr>
        <p:spPr>
          <a:xfrm>
            <a:off x="0" y="5879804"/>
            <a:ext cx="3530603"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p:nvSpPr>
        <p:spPr>
          <a:xfrm rot="10800000">
            <a:off x="6759373" y="1"/>
            <a:ext cx="2384627"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3452433515"/>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p:nvGrpSpPr>
        <p:grpSpPr>
          <a:xfrm>
            <a:off x="1" y="2"/>
            <a:ext cx="9144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685800" y="914400"/>
            <a:ext cx="7770114"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685799" y="2039112"/>
            <a:ext cx="2523744"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3557588" y="2039112"/>
            <a:ext cx="490347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402716361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p:nvSpPr>
        <p:spPr>
          <a:xfrm>
            <a:off x="0" y="0"/>
            <a:ext cx="3227863"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p:nvSpPr>
        <p:spPr>
          <a:xfrm rot="5400000">
            <a:off x="4925618" y="3727256"/>
            <a:ext cx="3027835"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p:ph type="title"/>
          </p:nvPr>
        </p:nvSpPr>
        <p:spPr>
          <a:xfrm>
            <a:off x="685800" y="914400"/>
            <a:ext cx="565099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685799" y="2039111"/>
            <a:ext cx="4238244"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5717344" y="-20757"/>
            <a:ext cx="3442133"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4030094665"/>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p:nvSpPr>
        <p:spPr>
          <a:xfrm rot="5400000">
            <a:off x="7605410" y="135896"/>
            <a:ext cx="1698615" cy="1378565"/>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p:nvSpPr>
        <p:spPr>
          <a:xfrm>
            <a:off x="4785795" y="-24130"/>
            <a:ext cx="4028295"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p:nvSpPr>
        <p:spPr>
          <a:xfrm>
            <a:off x="1" y="2"/>
            <a:ext cx="2323373"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p:nvCxnSpPr>
        <p:spPr>
          <a:xfrm>
            <a:off x="8204200" y="6327754"/>
            <a:ext cx="31115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685800" y="914400"/>
            <a:ext cx="7770114"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685799" y="2039111"/>
            <a:ext cx="211226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3073350" y="2039111"/>
            <a:ext cx="521208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2236171487"/>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p:nvSpPr>
        <p:spPr>
          <a:xfrm>
            <a:off x="3450608" y="0"/>
            <a:ext cx="5693392"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p:nvSpPr>
        <p:spPr>
          <a:xfrm>
            <a:off x="4600500" y="-30589"/>
            <a:ext cx="378561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685800" y="914400"/>
            <a:ext cx="7770114"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685799" y="2039111"/>
            <a:ext cx="5047488"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6085104" y="2039111"/>
            <a:ext cx="2372868"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339423165"/>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p:nvSpPr>
        <p:spPr>
          <a:xfrm>
            <a:off x="0" y="3271425"/>
            <a:ext cx="9144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p:nvSpPr>
        <p:spPr>
          <a:xfrm>
            <a:off x="4193355" y="2"/>
            <a:ext cx="4022008"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685800" y="914400"/>
            <a:ext cx="7770114"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685800" y="2039111"/>
            <a:ext cx="7770019"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2306274893"/>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p:nvSpPr>
        <p:spPr>
          <a:xfrm>
            <a:off x="-12859" y="3001407"/>
            <a:ext cx="2899427"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p:nvSpPr>
        <p:spPr>
          <a:xfrm>
            <a:off x="1" y="-1"/>
            <a:ext cx="3200693"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p:nvSpPr>
        <p:spPr>
          <a:xfrm>
            <a:off x="7897926" y="1187801"/>
            <a:ext cx="1258934"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685800" y="914400"/>
            <a:ext cx="4231386"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5136642" y="914400"/>
            <a:ext cx="2900934"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p:nvGrpSpPr>
        <p:grpSpPr>
          <a:xfrm flipH="1">
            <a:off x="6728059" y="5209685"/>
            <a:ext cx="2415941"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p:nvSpPr>
        <p:spPr>
          <a:xfrm rot="10800000">
            <a:off x="7749173" y="4321743"/>
            <a:ext cx="1394826"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BFEBEB0A-9E3D-4B14-9782-E2AE3DA60D96}" type="slidenum">
              <a:rPr lang="en-US" smtClean="0"/>
              <a:pPr/>
              <a:t>‹#›</a:t>
            </a:fld>
            <a:endParaRPr lang="en-US"/>
          </a:p>
        </p:txBody>
      </p:sp>
    </p:spTree>
    <p:extLst>
      <p:ext uri="{BB962C8B-B14F-4D97-AF65-F5344CB8AC3E}">
        <p14:creationId xmlns:p14="http://schemas.microsoft.com/office/powerpoint/2010/main" val="302178272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p:nvGrpSpPr>
        <p:grpSpPr>
          <a:xfrm flipH="1">
            <a:off x="1" y="0"/>
            <a:ext cx="9143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75619" y="1371600"/>
            <a:ext cx="41148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5387578" y="1168400"/>
            <a:ext cx="337542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249126679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p:nvGrpSpPr>
        <p:grpSpPr>
          <a:xfrm>
            <a:off x="1" y="0"/>
            <a:ext cx="9143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4457700" y="457200"/>
            <a:ext cx="384048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4457699" y="3657600"/>
            <a:ext cx="384048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678178" y="1157224"/>
            <a:ext cx="337542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382385622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p:nvGrpSpPr>
        <p:grpSpPr>
          <a:xfrm>
            <a:off x="0" y="-1"/>
            <a:ext cx="9156617"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875620" y="45086"/>
            <a:ext cx="7334387"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874566" y="2652713"/>
            <a:ext cx="7335440"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a:t>9/8/20XX</a:t>
            </a:r>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7654738" y="6356351"/>
            <a:ext cx="1203512" cy="365125"/>
          </a:xfrm>
        </p:spPr>
        <p:txBody>
          <a:bodyPr>
            <a:noAutofit/>
          </a:bodyPr>
          <a:lstStyle>
            <a:lvl1pPr>
              <a:defRPr>
                <a:solidFill>
                  <a:schemeClr val="accent3"/>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288317691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p:nvGrpSpPr>
        <p:grpSpPr>
          <a:xfrm>
            <a:off x="0" y="0"/>
            <a:ext cx="9144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75621" y="177554"/>
            <a:ext cx="4684434"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875621" y="3492896"/>
            <a:ext cx="4684434"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p:nvGrpSpPr>
        <p:grpSpPr>
          <a:xfrm>
            <a:off x="1" y="0"/>
            <a:ext cx="9143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75619" y="136527"/>
            <a:ext cx="72009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75620" y="2023984"/>
            <a:ext cx="349758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4712426" y="2023984"/>
            <a:ext cx="349758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76784350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p:nvGrpSpPr>
        <p:grpSpPr>
          <a:xfrm>
            <a:off x="1" y="2"/>
            <a:ext cx="9143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75620" y="69009"/>
            <a:ext cx="7334387"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875620" y="2023984"/>
            <a:ext cx="349758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4712426" y="2023984"/>
            <a:ext cx="349758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285750" y="6356351"/>
            <a:ext cx="1275764"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7614958" y="6356351"/>
            <a:ext cx="1243292"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402042663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and Image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p:nvGrpSpPr>
        <p:grpSpPr>
          <a:xfrm>
            <a:off x="0" y="0"/>
            <a:ext cx="9156617"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875619" y="457200"/>
            <a:ext cx="7982631"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874567" y="2652713"/>
            <a:ext cx="404621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5488440" y="1447800"/>
            <a:ext cx="3160508" cy="421401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a:t>9/8/20XX</a:t>
            </a:r>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7654738" y="6356351"/>
            <a:ext cx="1203512" cy="365125"/>
          </a:xfrm>
        </p:spPr>
        <p:txBody>
          <a:bodyPr>
            <a:noAutofit/>
          </a:bodyPr>
          <a:lstStyle>
            <a:lvl1pPr>
              <a:defRPr>
                <a:solidFill>
                  <a:schemeClr val="accent3"/>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419303050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285750" y="6356351"/>
            <a:ext cx="20574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a:t>9/8/20XX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850650B3-4EDF-47DD-A5CA-DF55EAD8FBA8}" type="slidenum">
              <a:rPr lang="en-US" smtClean="0"/>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4" r:id="rId14"/>
  </p:sldLayoutIdLst>
  <p:transition spd="slow">
    <p:wipe/>
  </p:transition>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274320" y="6464808"/>
            <a:ext cx="740664" cy="310896"/>
          </a:xfrm>
          <a:prstGeom prst="rect">
            <a:avLst/>
          </a:prstGeom>
        </p:spPr>
        <p:txBody>
          <a:bodyPr vert="horz" lIns="91440" tIns="45720" rIns="91440" bIns="45720" rtlCol="0" anchor="ctr"/>
          <a:lstStyle>
            <a:lvl1pPr algn="l">
              <a:defRPr sz="1400">
                <a:solidFill>
                  <a:schemeClr val="tx1"/>
                </a:solidFill>
              </a:defRPr>
            </a:lvl1pPr>
          </a:lstStyle>
          <a:p>
            <a:r>
              <a:rPr lang="en-US"/>
              <a:t>9/8/20XX</a:t>
            </a:r>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3284982" y="6464808"/>
            <a:ext cx="2578608" cy="310896"/>
          </a:xfrm>
          <a:prstGeom prst="rect">
            <a:avLst/>
          </a:prstGeom>
        </p:spPr>
        <p:txBody>
          <a:bodyPr vert="horz" lIns="91440" tIns="45720" rIns="91440" bIns="45720" rtlCol="0" anchor="ctr"/>
          <a:lstStyle>
            <a:lvl1pPr algn="ctr">
              <a:defRPr sz="14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p:nvCxnSpPr>
        <p:spPr>
          <a:xfrm>
            <a:off x="8204200" y="6327754"/>
            <a:ext cx="31115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ransition spd="slow">
    <p:wipe/>
  </p:transition>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25;p35"/>
          <p:cNvSpPr txBox="1">
            <a:spLocks/>
          </p:cNvSpPr>
          <p:nvPr/>
        </p:nvSpPr>
        <p:spPr>
          <a:xfrm>
            <a:off x="3275856" y="3185712"/>
            <a:ext cx="5472026" cy="1224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0"/>
              </a:spcAft>
              <a:buFont typeface="Montserrat" charset="0"/>
              <a:buNone/>
            </a:pPr>
            <a:r>
              <a:rPr lang="fi-FI" sz="2400" b="1" dirty="0">
                <a:solidFill>
                  <a:srgbClr val="39393B"/>
                </a:solidFill>
                <a:latin typeface="Montserrat" charset="0"/>
                <a:cs typeface="Arial" panose="020B0604020202020204" pitchFamily="34" charset="0"/>
                <a:sym typeface="Montserrat" charset="0"/>
              </a:rPr>
              <a:t>PETUNJUK PELAKSANAAN </a:t>
            </a:r>
          </a:p>
          <a:p>
            <a:pPr>
              <a:spcAft>
                <a:spcPct val="0"/>
              </a:spcAft>
              <a:buFont typeface="Montserrat" charset="0"/>
              <a:buNone/>
            </a:pPr>
            <a:r>
              <a:rPr lang="fi-FI" sz="1800" b="1" dirty="0">
                <a:solidFill>
                  <a:srgbClr val="39393B"/>
                </a:solidFill>
                <a:latin typeface="Montserrat" charset="0"/>
                <a:cs typeface="Arial" panose="020B0604020202020204" pitchFamily="34" charset="0"/>
                <a:sym typeface="Montserrat" charset="0"/>
              </a:rPr>
              <a:t>SISTEM PENERIMAAN MURID BARU</a:t>
            </a:r>
            <a:r>
              <a:rPr lang="fi-FI" sz="2400" b="1" dirty="0">
                <a:solidFill>
                  <a:srgbClr val="39393B"/>
                </a:solidFill>
                <a:latin typeface="Montserrat" charset="0"/>
                <a:cs typeface="Arial" panose="020B0604020202020204" pitchFamily="34" charset="0"/>
                <a:sym typeface="Montserrat" charset="0"/>
              </a:rPr>
              <a:t> (SPMB) </a:t>
            </a:r>
            <a:br>
              <a:rPr lang="fi-FI" sz="2400" b="1" dirty="0">
                <a:solidFill>
                  <a:srgbClr val="39393B"/>
                </a:solidFill>
                <a:latin typeface="Montserrat" charset="0"/>
                <a:cs typeface="Arial" panose="020B0604020202020204" pitchFamily="34" charset="0"/>
                <a:sym typeface="Montserrat" charset="0"/>
              </a:rPr>
            </a:br>
            <a:r>
              <a:rPr lang="fi-FI" sz="2400" b="1" dirty="0">
                <a:solidFill>
                  <a:srgbClr val="39393B"/>
                </a:solidFill>
                <a:latin typeface="Montserrat" charset="0"/>
                <a:cs typeface="Arial" panose="020B0604020202020204" pitchFamily="34" charset="0"/>
                <a:sym typeface="Montserrat" charset="0"/>
              </a:rPr>
              <a:t>TA</a:t>
            </a:r>
            <a:r>
              <a:rPr lang="id-ID" sz="2400" b="1" dirty="0">
                <a:solidFill>
                  <a:srgbClr val="39393B"/>
                </a:solidFill>
                <a:latin typeface="Montserrat" charset="0"/>
                <a:cs typeface="Arial" panose="020B0604020202020204" pitchFamily="34" charset="0"/>
                <a:sym typeface="Montserrat" charset="0"/>
              </a:rPr>
              <a:t>.</a:t>
            </a:r>
            <a:r>
              <a:rPr lang="fi-FI" sz="2400" b="1" dirty="0">
                <a:solidFill>
                  <a:srgbClr val="39393B"/>
                </a:solidFill>
                <a:latin typeface="Montserrat" charset="0"/>
                <a:cs typeface="Arial" panose="020B0604020202020204" pitchFamily="34" charset="0"/>
                <a:sym typeface="Montserrat" charset="0"/>
              </a:rPr>
              <a:t> 2025/2026</a:t>
            </a:r>
          </a:p>
        </p:txBody>
      </p:sp>
      <p:sp>
        <p:nvSpPr>
          <p:cNvPr id="5" name="Rectangle 4"/>
          <p:cNvSpPr/>
          <p:nvPr/>
        </p:nvSpPr>
        <p:spPr>
          <a:xfrm>
            <a:off x="3720930" y="4745759"/>
            <a:ext cx="5004048" cy="400110"/>
          </a:xfrm>
          <a:prstGeom prst="rect">
            <a:avLst/>
          </a:prstGeom>
        </p:spPr>
        <p:txBody>
          <a:bodyPr wrap="square">
            <a:spAutoFit/>
          </a:bodyPr>
          <a:lstStyle/>
          <a:p>
            <a:pPr marL="176213" indent="9525">
              <a:spcBef>
                <a:spcPct val="0"/>
              </a:spcBef>
              <a:spcAft>
                <a:spcPct val="0"/>
              </a:spcAft>
              <a:buClr>
                <a:srgbClr val="39393B"/>
              </a:buClr>
            </a:pPr>
            <a:r>
              <a:rPr lang="en-US" sz="2000" dirty="0" err="1">
                <a:solidFill>
                  <a:srgbClr val="FF0000"/>
                </a:solidFill>
                <a:latin typeface="Lexend Light" charset="0"/>
                <a:cs typeface="Arial" panose="020B0604020202020204" pitchFamily="34" charset="0"/>
                <a:sym typeface="Lexend Light" charset="0"/>
              </a:rPr>
              <a:t>Disampaikan</a:t>
            </a:r>
            <a:r>
              <a:rPr lang="en-US" sz="2000" dirty="0">
                <a:solidFill>
                  <a:srgbClr val="FF0000"/>
                </a:solidFill>
                <a:latin typeface="Lexend Light" charset="0"/>
                <a:cs typeface="Arial" panose="020B0604020202020204" pitchFamily="34" charset="0"/>
                <a:sym typeface="Lexend Light" charset="0"/>
              </a:rPr>
              <a:t> </a:t>
            </a:r>
            <a:r>
              <a:rPr lang="en-US" sz="2000" dirty="0" err="1">
                <a:solidFill>
                  <a:srgbClr val="FF0000"/>
                </a:solidFill>
                <a:latin typeface="Lexend Light" charset="0"/>
                <a:cs typeface="Arial" panose="020B0604020202020204" pitchFamily="34" charset="0"/>
                <a:sym typeface="Lexend Light" charset="0"/>
              </a:rPr>
              <a:t>oleh</a:t>
            </a:r>
            <a:r>
              <a:rPr lang="en-US" sz="2000" dirty="0">
                <a:solidFill>
                  <a:srgbClr val="FF0000"/>
                </a:solidFill>
                <a:latin typeface="Lexend Light" charset="0"/>
                <a:cs typeface="Arial" panose="020B0604020202020204" pitchFamily="34" charset="0"/>
                <a:sym typeface="Lexend Light" charset="0"/>
              </a:rPr>
              <a:t> : </a:t>
            </a:r>
            <a:r>
              <a:rPr lang="en-US" sz="2000" dirty="0" err="1">
                <a:solidFill>
                  <a:srgbClr val="FF0000"/>
                </a:solidFill>
                <a:latin typeface="Lexend Light" charset="0"/>
                <a:cs typeface="Arial" panose="020B0604020202020204" pitchFamily="34" charset="0"/>
                <a:sym typeface="Lexend Light" charset="0"/>
              </a:rPr>
              <a:t>MAHYAN,S.Pd.MM</a:t>
            </a:r>
            <a:endParaRPr lang="en-US" sz="2000" dirty="0">
              <a:solidFill>
                <a:srgbClr val="FF0000"/>
              </a:solidFill>
              <a:latin typeface="Lexend Light" charset="0"/>
              <a:cs typeface="Arial" panose="020B0604020202020204" pitchFamily="34" charset="0"/>
              <a:sym typeface="Lexend Light" charset="0"/>
            </a:endParaRPr>
          </a:p>
        </p:txBody>
      </p:sp>
      <p:pic>
        <p:nvPicPr>
          <p:cNvPr id="6147" name="Picture 3" descr="C:\Users\DAC\Downloads\Coat_of_arms_West_Sumate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6325"/>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503" y="6165304"/>
            <a:ext cx="7674946" cy="923330"/>
          </a:xfrm>
          <a:prstGeom prst="rect">
            <a:avLst/>
          </a:prstGeom>
          <a:noFill/>
        </p:spPr>
        <p:txBody>
          <a:bodyPr wrap="square" rtlCol="0">
            <a:spAutoFit/>
          </a:bodyPr>
          <a:lstStyle/>
          <a:p>
            <a:r>
              <a:rPr lang="en-US" dirty="0" err="1">
                <a:latin typeface="Lexend Light" charset="0"/>
                <a:cs typeface="Arial" panose="020B0604020202020204" pitchFamily="34" charset="0"/>
                <a:sym typeface="Lexend Light" charset="0"/>
              </a:rPr>
              <a:t>Keputusan</a:t>
            </a:r>
            <a:r>
              <a:rPr lang="en-US" dirty="0">
                <a:latin typeface="Lexend Light" charset="0"/>
                <a:cs typeface="Arial" panose="020B0604020202020204" pitchFamily="34" charset="0"/>
                <a:sym typeface="Lexend Light" charset="0"/>
              </a:rPr>
              <a:t> </a:t>
            </a:r>
            <a:r>
              <a:rPr lang="en-US" dirty="0" err="1">
                <a:latin typeface="Lexend Light" charset="0"/>
                <a:cs typeface="Arial" panose="020B0604020202020204" pitchFamily="34" charset="0"/>
                <a:sym typeface="Lexend Light" charset="0"/>
              </a:rPr>
              <a:t>Kepala</a:t>
            </a:r>
            <a:r>
              <a:rPr lang="en-US" dirty="0">
                <a:latin typeface="Lexend Light" charset="0"/>
                <a:cs typeface="Arial" panose="020B0604020202020204" pitchFamily="34" charset="0"/>
                <a:sym typeface="Lexend Light" charset="0"/>
              </a:rPr>
              <a:t> </a:t>
            </a:r>
            <a:r>
              <a:rPr lang="en-US" dirty="0" err="1">
                <a:latin typeface="Lexend Light" charset="0"/>
                <a:cs typeface="Arial" panose="020B0604020202020204" pitchFamily="34" charset="0"/>
                <a:sym typeface="Lexend Light" charset="0"/>
              </a:rPr>
              <a:t>Dinas</a:t>
            </a:r>
            <a:r>
              <a:rPr lang="en-US" dirty="0">
                <a:latin typeface="Lexend Light" charset="0"/>
                <a:cs typeface="Arial" panose="020B0604020202020204" pitchFamily="34" charset="0"/>
                <a:sym typeface="Lexend Light" charset="0"/>
              </a:rPr>
              <a:t> </a:t>
            </a:r>
            <a:r>
              <a:rPr lang="en-US" dirty="0" err="1">
                <a:latin typeface="Lexend Light" charset="0"/>
                <a:cs typeface="Arial" panose="020B0604020202020204" pitchFamily="34" charset="0"/>
                <a:sym typeface="Lexend Light" charset="0"/>
              </a:rPr>
              <a:t>Pendidikan</a:t>
            </a:r>
            <a:r>
              <a:rPr lang="en-US" dirty="0">
                <a:latin typeface="Lexend Light" charset="0"/>
                <a:cs typeface="Arial" panose="020B0604020202020204" pitchFamily="34" charset="0"/>
                <a:sym typeface="Lexend Light" charset="0"/>
              </a:rPr>
              <a:t> Sumatera Barat : </a:t>
            </a:r>
          </a:p>
          <a:p>
            <a:r>
              <a:rPr lang="en-US" dirty="0">
                <a:latin typeface="Lexend Light" charset="0"/>
                <a:cs typeface="Arial" panose="020B0604020202020204" pitchFamily="34" charset="0"/>
                <a:sym typeface="Lexend Light" charset="0"/>
              </a:rPr>
              <a:t>NOMOR : 423 /405/KPTS -2025</a:t>
            </a:r>
          </a:p>
          <a:p>
            <a:endParaRPr lang="en-US" dirty="0"/>
          </a:p>
        </p:txBody>
      </p:sp>
      <p:pic>
        <p:nvPicPr>
          <p:cNvPr id="8" name="Picture 2" descr="C:\Users\DAC\Downloads\pngtree-anak-sma-berangkat-sekolah-png-image_61271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91" y="2132330"/>
            <a:ext cx="3137520" cy="3137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609" y="630962"/>
            <a:ext cx="7560840" cy="954107"/>
          </a:xfrm>
          <a:prstGeom prst="rect">
            <a:avLst/>
          </a:prstGeom>
          <a:noFill/>
        </p:spPr>
        <p:txBody>
          <a:bodyPr wrap="square" rtlCol="0">
            <a:spAutoFit/>
          </a:bodyPr>
          <a:lstStyle/>
          <a:p>
            <a:pPr algn="ctr"/>
            <a:r>
              <a:rPr lang="en-GB" sz="2800" b="1" dirty="0">
                <a:latin typeface="Tahoma" pitchFamily="34" charset="0"/>
                <a:ea typeface="Tahoma" pitchFamily="34" charset="0"/>
                <a:cs typeface="Tahoma" pitchFamily="34" charset="0"/>
              </a:rPr>
              <a:t>DINAS PENDIDIKAN </a:t>
            </a:r>
          </a:p>
          <a:p>
            <a:pPr algn="ctr"/>
            <a:r>
              <a:rPr lang="en-GB" sz="2800" b="1" dirty="0">
                <a:latin typeface="Tahoma" pitchFamily="34" charset="0"/>
                <a:ea typeface="Tahoma" pitchFamily="34" charset="0"/>
                <a:cs typeface="Tahoma" pitchFamily="34" charset="0"/>
              </a:rPr>
              <a:t>PROVINSI SUMATERA BARAT</a:t>
            </a:r>
            <a:endParaRPr lang="en-US" sz="2800" b="1" dirty="0">
              <a:latin typeface="Tahoma" pitchFamily="34" charset="0"/>
              <a:ea typeface="Tahoma" pitchFamily="34" charset="0"/>
              <a:cs typeface="Tahoma" pitchFamily="34" charset="0"/>
            </a:endParaRPr>
          </a:p>
        </p:txBody>
      </p:sp>
      <p:pic>
        <p:nvPicPr>
          <p:cNvPr id="1026" name="Picture 2" descr="C:\Users\DAC\Downloads\spmb.png"/>
          <p:cNvPicPr>
            <a:picLocks noChangeAspect="1" noChangeArrowheads="1"/>
          </p:cNvPicPr>
          <p:nvPr/>
        </p:nvPicPr>
        <p:blipFill rotWithShape="1">
          <a:blip r:embed="rId4">
            <a:extLst>
              <a:ext uri="{28A0092B-C50C-407E-A947-70E740481C1C}">
                <a14:useLocalDpi xmlns:a14="http://schemas.microsoft.com/office/drawing/2010/main" val="0"/>
              </a:ext>
            </a:extLst>
          </a:blip>
          <a:srcRect l="4363" t="37273" r="3454" b="37636"/>
          <a:stretch/>
        </p:blipFill>
        <p:spPr bwMode="auto">
          <a:xfrm>
            <a:off x="704156" y="4945814"/>
            <a:ext cx="2380959" cy="64807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DAC\Downloads\logo diknas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3736" y="186325"/>
            <a:ext cx="1398744" cy="139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1800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AC\Downloads\prestas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3055870" cy="3055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755576" y="-30415"/>
            <a:ext cx="3744416" cy="385537"/>
          </a:xfrm>
        </p:spPr>
        <p:txBody>
          <a:bodyPr>
            <a:noAutofit/>
          </a:bodyPr>
          <a:lstStyle/>
          <a:p>
            <a:pPr lvl="1" algn="l" rtl="0">
              <a:spcBef>
                <a:spcPct val="0"/>
              </a:spcBef>
            </a:pPr>
            <a:r>
              <a:rPr lang="id-ID" b="1" dirty="0">
                <a:solidFill>
                  <a:schemeClr val="bg1"/>
                </a:solidFill>
              </a:rPr>
              <a:t>Persyaratan Khusus SMA Negeri</a:t>
            </a:r>
            <a:endParaRPr lang="en-US" dirty="0">
              <a:solidFill>
                <a:schemeClr val="bg1"/>
              </a:solidFill>
            </a:endParaRPr>
          </a:p>
        </p:txBody>
      </p:sp>
      <p:sp>
        <p:nvSpPr>
          <p:cNvPr id="3" name="Content Placeholder 2"/>
          <p:cNvSpPr>
            <a:spLocks noGrp="1"/>
          </p:cNvSpPr>
          <p:nvPr>
            <p:ph idx="1"/>
          </p:nvPr>
        </p:nvSpPr>
        <p:spPr>
          <a:xfrm>
            <a:off x="755576" y="1052736"/>
            <a:ext cx="7842448" cy="4975448"/>
          </a:xfrm>
        </p:spPr>
        <p:txBody>
          <a:bodyPr anchor="t" anchorCtr="0">
            <a:normAutofit/>
          </a:bodyPr>
          <a:lstStyle/>
          <a:p>
            <a:pPr marL="514350" lvl="0" indent="-514350">
              <a:buFont typeface="+mj-lt"/>
              <a:buAutoNum type="arabicParenR" startAt="5"/>
            </a:pPr>
            <a:r>
              <a:rPr lang="id-ID" sz="2000" dirty="0"/>
              <a:t>Prestasi pada bidang akademik yang diterima adalah sebagai berikut:</a:t>
            </a:r>
            <a:endParaRPr lang="en-US" sz="2000" dirty="0"/>
          </a:p>
          <a:p>
            <a:pPr marL="1122363" lvl="4" indent="-457200">
              <a:buFont typeface="+mj-lt"/>
              <a:buAutoNum type="alphaLcPeriod"/>
            </a:pPr>
            <a:r>
              <a:rPr lang="id-ID" sz="1400" dirty="0"/>
              <a:t>Olimpiade Sains Nasional (OSN) atau Kompetisi Sains Nasional (KSN);</a:t>
            </a:r>
            <a:endParaRPr lang="en-US" sz="1400" dirty="0"/>
          </a:p>
          <a:p>
            <a:pPr marL="1122363" lvl="4" indent="-457200">
              <a:buFont typeface="+mj-lt"/>
              <a:buAutoNum type="alphaLcPeriod"/>
            </a:pPr>
            <a:r>
              <a:rPr lang="id-ID" sz="1400" dirty="0"/>
              <a:t>Olimpiade Literasi Siswa Nasional (OLSN);</a:t>
            </a:r>
            <a:endParaRPr lang="en-US" sz="1400" dirty="0"/>
          </a:p>
          <a:p>
            <a:pPr marL="1122363" lvl="4" indent="-457200">
              <a:buFont typeface="+mj-lt"/>
              <a:buAutoNum type="alphaLcPeriod"/>
            </a:pPr>
            <a:r>
              <a:rPr lang="id-ID" sz="1400" dirty="0"/>
              <a:t>Olimpiade Penelitian Siswa Indonesia (OPSI);</a:t>
            </a:r>
            <a:endParaRPr lang="en-US" sz="1400" dirty="0"/>
          </a:p>
          <a:p>
            <a:pPr marL="1122363" lvl="4" indent="-457200">
              <a:buFont typeface="+mj-lt"/>
              <a:buAutoNum type="alphaLcPeriod"/>
            </a:pPr>
            <a:r>
              <a:rPr lang="id-ID" sz="1400" dirty="0"/>
              <a:t>Kompetisi Sains Madrasah (KSM); dan</a:t>
            </a:r>
            <a:endParaRPr lang="en-US" sz="1400" dirty="0"/>
          </a:p>
          <a:p>
            <a:pPr marL="1122363" lvl="4" indent="-457200">
              <a:buFont typeface="+mj-lt"/>
              <a:buAutoNum type="alphaLcPeriod"/>
            </a:pPr>
            <a:r>
              <a:rPr lang="id-ID" sz="1400" dirty="0"/>
              <a:t>Kompetisi Robotika;</a:t>
            </a:r>
            <a:endParaRPr lang="en-GB" sz="1400" dirty="0"/>
          </a:p>
          <a:p>
            <a:pPr marL="1122363" lvl="4" indent="-457200">
              <a:buFont typeface="+mj-lt"/>
              <a:buAutoNum type="alphaLcPeriod"/>
            </a:pPr>
            <a:r>
              <a:rPr lang="id-ID" sz="1400" dirty="0"/>
              <a:t>Lomba sains, teknologi, riset, inovasi lainnya yang diakui oleh Dinas Pendidikan Kab/Kota dan Provinsi;</a:t>
            </a:r>
            <a:endParaRPr lang="en-GB" sz="1400" dirty="0"/>
          </a:p>
          <a:p>
            <a:pPr marL="514350" lvl="0" indent="-514350">
              <a:buFont typeface="+mj-lt"/>
              <a:buAutoNum type="arabicParenR" startAt="6"/>
            </a:pPr>
            <a:r>
              <a:rPr lang="id-ID" sz="2000" dirty="0"/>
              <a:t>Bukti atas prestasi akademik diterbitkan paling lama 3 (tiga) tahun sebelum tanggal pendaftaran penerimaan murid baru atau mulai dari tanggal 24 Juni 2022.</a:t>
            </a:r>
            <a:endParaRPr lang="en-US" sz="2000" dirty="0"/>
          </a:p>
          <a:p>
            <a:pPr marL="514350" indent="-514350">
              <a:buFont typeface="+mj-lt"/>
              <a:buAutoNum type="arabicParenR" startAt="6"/>
            </a:pPr>
            <a:r>
              <a:rPr lang="id-ID" sz="2000" dirty="0"/>
              <a:t>Bukti atas prestasi akademik berlaku untuk prestasi individu dan/atau beregu/kelompok berjenjang yang diakui pemerintah.</a:t>
            </a:r>
            <a:endParaRPr lang="en-GB" sz="2000" dirty="0"/>
          </a:p>
          <a:p>
            <a:pPr marL="665163" lvl="4" indent="0">
              <a:buNone/>
            </a:pPr>
            <a:endParaRPr lang="en-US" sz="1800" dirty="0"/>
          </a:p>
          <a:p>
            <a:endParaRPr lang="en-US" dirty="0"/>
          </a:p>
        </p:txBody>
      </p:sp>
      <p:sp>
        <p:nvSpPr>
          <p:cNvPr id="6" name="Rectangle 5"/>
          <p:cNvSpPr/>
          <p:nvPr/>
        </p:nvSpPr>
        <p:spPr>
          <a:xfrm>
            <a:off x="5755309" y="0"/>
            <a:ext cx="2670668" cy="369332"/>
          </a:xfrm>
          <a:prstGeom prst="rect">
            <a:avLst/>
          </a:prstGeom>
        </p:spPr>
        <p:txBody>
          <a:bodyPr wrap="none">
            <a:spAutoFit/>
          </a:bodyPr>
          <a:lstStyle/>
          <a:p>
            <a:r>
              <a:rPr lang="id-ID" b="1" dirty="0">
                <a:solidFill>
                  <a:schemeClr val="bg1"/>
                </a:solidFill>
              </a:rPr>
              <a:t>Jalur </a:t>
            </a:r>
            <a:r>
              <a:rPr lang="en-GB" b="1" dirty="0" err="1">
                <a:solidFill>
                  <a:schemeClr val="bg1"/>
                </a:solidFill>
              </a:rPr>
              <a:t>Prestasi</a:t>
            </a:r>
            <a:r>
              <a:rPr lang="en-GB" b="1" dirty="0">
                <a:solidFill>
                  <a:schemeClr val="bg1"/>
                </a:solidFill>
              </a:rPr>
              <a:t>  </a:t>
            </a:r>
            <a:r>
              <a:rPr lang="en-GB" b="1" dirty="0" err="1">
                <a:solidFill>
                  <a:schemeClr val="bg1"/>
                </a:solidFill>
              </a:rPr>
              <a:t>Akademik</a:t>
            </a:r>
            <a:endParaRPr lang="en-US" dirty="0">
              <a:solidFill>
                <a:schemeClr val="bg1"/>
              </a:solidFill>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7362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AC\Downloads\atlet sisw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9" y="4946294"/>
            <a:ext cx="4718298" cy="1892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99592" y="1268760"/>
            <a:ext cx="7776864" cy="4392488"/>
          </a:xfrm>
        </p:spPr>
        <p:txBody>
          <a:bodyPr anchor="t" anchorCtr="0">
            <a:noAutofit/>
          </a:bodyPr>
          <a:lstStyle/>
          <a:p>
            <a:pPr marL="514350" lvl="0" indent="-514350">
              <a:buFont typeface="+mj-lt"/>
              <a:buAutoNum type="arabicParenR"/>
            </a:pPr>
            <a:r>
              <a:rPr lang="id-ID" sz="2000" dirty="0"/>
              <a:t>Jalur Prestasi Non</a:t>
            </a:r>
            <a:r>
              <a:rPr lang="en-GB" sz="2000" dirty="0"/>
              <a:t> </a:t>
            </a:r>
            <a:r>
              <a:rPr lang="id-ID" sz="2000" dirty="0"/>
              <a:t>akademik adalah jalur dalam penerimaan murid baru yang diperuntukkan bagi calon murid yang memiliki prestasi di bidang nonakademik.</a:t>
            </a:r>
            <a:endParaRPr lang="en-US" sz="2000" dirty="0"/>
          </a:p>
          <a:p>
            <a:pPr marL="514350" lvl="0" indent="-514350">
              <a:buFont typeface="+mj-lt"/>
              <a:buAutoNum type="arabicParenR"/>
            </a:pPr>
            <a:r>
              <a:rPr lang="id-ID" sz="2000" dirty="0"/>
              <a:t>Persyaratan khusus bagi calon murid baru yang melakukan pendaftaran pada Jalur Prestasi Non</a:t>
            </a:r>
            <a:r>
              <a:rPr lang="en-GB" sz="2000" dirty="0"/>
              <a:t> </a:t>
            </a:r>
            <a:r>
              <a:rPr lang="id-ID" sz="2000" dirty="0"/>
              <a:t>akademik dapat berupa: </a:t>
            </a:r>
            <a:endParaRPr lang="en-US" sz="2000" dirty="0"/>
          </a:p>
          <a:p>
            <a:pPr marL="1065213" lvl="0" indent="-514350">
              <a:buFont typeface="+mj-lt"/>
              <a:buAutoNum type="alphaLcPeriod"/>
            </a:pPr>
            <a:r>
              <a:rPr lang="id-ID" sz="1800" dirty="0"/>
              <a:t>pengalaman kepengurusan sebagai ketua dalam Organisasi Siswa Intra Sekolah/Madrasah (OSIS/OSIM) dan Organisasi Kepanduan (Pramuka) di Satuan Pendidikan yang dibuktikan dengan SK dan/atau sertifikat yang diterbitkan oleh Santuan Pendidikan asal; atau</a:t>
            </a:r>
            <a:endParaRPr lang="en-US" sz="1800" dirty="0"/>
          </a:p>
          <a:p>
            <a:pPr marL="1065213" indent="-514350">
              <a:buFont typeface="+mj-lt"/>
              <a:buAutoNum type="alphaLcPeriod"/>
            </a:pPr>
            <a:r>
              <a:rPr lang="id-ID" sz="1800" dirty="0"/>
              <a:t>prestasi di bidang seni, budaya, bahasa, olahraga, dan/atau bidang nonakademik lainnya yang dibuktikan dengan sertifikat yang telah divalidasi oleh Pemerintah Daerah yang melaksanakan SPMB (Dinas Pendidikan/Cabang Dinas Pendidikan Provinsi Sumatera Barat) atau dikurasi oleh Kementerian.</a:t>
            </a:r>
            <a:endParaRPr lang="en-US" sz="1800" dirty="0"/>
          </a:p>
        </p:txBody>
      </p:sp>
      <p:sp>
        <p:nvSpPr>
          <p:cNvPr id="4" name="TextBox 3"/>
          <p:cNvSpPr txBox="1"/>
          <p:nvPr/>
        </p:nvSpPr>
        <p:spPr>
          <a:xfrm>
            <a:off x="400690" y="692696"/>
            <a:ext cx="4387333" cy="461665"/>
          </a:xfrm>
          <a:prstGeom prst="rect">
            <a:avLst/>
          </a:prstGeom>
          <a:noFill/>
        </p:spPr>
        <p:txBody>
          <a:bodyPr wrap="square" rtlCol="0">
            <a:spAutoFit/>
          </a:bodyPr>
          <a:lstStyle/>
          <a:p>
            <a:r>
              <a:rPr lang="en-GB" sz="2400" b="1" dirty="0"/>
              <a:t>b. </a:t>
            </a:r>
            <a:r>
              <a:rPr lang="id-ID" sz="2400" b="1" dirty="0"/>
              <a:t>Jalur Prestasi Non akademik</a:t>
            </a:r>
            <a:endParaRPr lang="en-US" sz="2400" dirty="0"/>
          </a:p>
        </p:txBody>
      </p:sp>
      <p:sp>
        <p:nvSpPr>
          <p:cNvPr id="5" name="Title 1"/>
          <p:cNvSpPr txBox="1">
            <a:spLocks/>
          </p:cNvSpPr>
          <p:nvPr/>
        </p:nvSpPr>
        <p:spPr>
          <a:xfrm>
            <a:off x="1206426" y="19126"/>
            <a:ext cx="6245894" cy="3855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rtl="0">
              <a:spcBef>
                <a:spcPct val="0"/>
              </a:spcBef>
            </a:pPr>
            <a:r>
              <a:rPr lang="id-ID" sz="2400" b="1" dirty="0">
                <a:solidFill>
                  <a:schemeClr val="bg1"/>
                </a:solidFill>
              </a:rPr>
              <a:t>Persyaratan Khusus SMA Negeri</a:t>
            </a:r>
            <a:endParaRPr lang="en-US" sz="2400" dirty="0">
              <a:solidFill>
                <a:schemeClr val="bg1"/>
              </a:solidFill>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452320" y="6348464"/>
            <a:ext cx="1691680" cy="460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724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55576" y="-30415"/>
            <a:ext cx="3744416" cy="385537"/>
          </a:xfrm>
        </p:spPr>
        <p:txBody>
          <a:bodyPr>
            <a:noAutofit/>
          </a:bodyPr>
          <a:lstStyle/>
          <a:p>
            <a:pPr lvl="1" algn="l" rtl="0">
              <a:spcBef>
                <a:spcPct val="0"/>
              </a:spcBef>
            </a:pPr>
            <a:r>
              <a:rPr lang="id-ID" b="1" dirty="0">
                <a:solidFill>
                  <a:schemeClr val="bg1"/>
                </a:solidFill>
              </a:rPr>
              <a:t>Persyaratan Khusus SMA Negeri</a:t>
            </a:r>
            <a:endParaRPr lang="en-US" dirty="0">
              <a:solidFill>
                <a:schemeClr val="bg1"/>
              </a:solidFill>
            </a:endParaRPr>
          </a:p>
        </p:txBody>
      </p:sp>
      <p:sp>
        <p:nvSpPr>
          <p:cNvPr id="3" name="Content Placeholder 2"/>
          <p:cNvSpPr>
            <a:spLocks noGrp="1"/>
          </p:cNvSpPr>
          <p:nvPr>
            <p:ph idx="1"/>
          </p:nvPr>
        </p:nvSpPr>
        <p:spPr>
          <a:xfrm>
            <a:off x="753791" y="1484784"/>
            <a:ext cx="7668824" cy="4176464"/>
          </a:xfrm>
        </p:spPr>
        <p:txBody>
          <a:bodyPr anchor="t" anchorCtr="0">
            <a:noAutofit/>
          </a:bodyPr>
          <a:lstStyle/>
          <a:p>
            <a:pPr marL="514350" lvl="0" indent="-514350">
              <a:buFont typeface="+mj-lt"/>
              <a:buAutoNum type="arabicParenR" startAt="3"/>
            </a:pPr>
            <a:r>
              <a:rPr lang="id-ID" sz="2000" dirty="0"/>
              <a:t>Dalam hal sertifikat prestasi nonakademik belum divalidasi oleh Pemerintah Daerah atau dikurasi oleh Kementerian, pemangku kepentingan dapat mengajukan usulan paling lambat dilakukan bulan April pada tahun berjalan kepada: </a:t>
            </a:r>
            <a:endParaRPr lang="en-US" dirty="0"/>
          </a:p>
          <a:p>
            <a:pPr marL="1076325" lvl="1" indent="-514350">
              <a:buFont typeface="+mj-lt"/>
              <a:buAutoNum type="alphaLcPeriod"/>
            </a:pPr>
            <a:r>
              <a:rPr lang="id-ID" sz="1800" dirty="0"/>
              <a:t>Dinas Pendidikan/Cabang Dinas Pendidikan Provinsi Sumatera Barat; atau   </a:t>
            </a:r>
            <a:endParaRPr lang="en-US" sz="2000" dirty="0"/>
          </a:p>
          <a:p>
            <a:pPr marL="1076325" lvl="1" indent="-514350">
              <a:buFont typeface="+mj-lt"/>
              <a:buAutoNum type="alphaLcPeriod"/>
            </a:pPr>
            <a:r>
              <a:rPr lang="id-ID" sz="1800" dirty="0"/>
              <a:t>Unit kerja di Kementerian yang membidangi talenta dan prestasi sesuai kewenangan.</a:t>
            </a:r>
            <a:endParaRPr lang="en-US" sz="2000" dirty="0"/>
          </a:p>
          <a:p>
            <a:pPr marL="514350" lvl="0" indent="-514350">
              <a:buFont typeface="+mj-lt"/>
              <a:buAutoNum type="arabicParenR" startAt="4"/>
            </a:pPr>
            <a:r>
              <a:rPr lang="id-ID" sz="2000" dirty="0"/>
              <a:t>Pemangku kepentingan sebagaimana dimaksud pada poin 3) terdiri atas: </a:t>
            </a:r>
            <a:endParaRPr lang="en-US" dirty="0"/>
          </a:p>
          <a:p>
            <a:pPr marL="1085850" lvl="0" indent="-514350">
              <a:buFont typeface="+mj-lt"/>
              <a:buAutoNum type="alphaLcPeriod"/>
            </a:pPr>
            <a:r>
              <a:rPr lang="id-ID" sz="2000" dirty="0"/>
              <a:t>Calon murid; </a:t>
            </a:r>
            <a:endParaRPr lang="en-US" dirty="0"/>
          </a:p>
          <a:p>
            <a:pPr marL="1085850" lvl="0" indent="-514350">
              <a:buFont typeface="+mj-lt"/>
              <a:buAutoNum type="alphaLcPeriod"/>
            </a:pPr>
            <a:r>
              <a:rPr lang="id-ID" sz="2000" dirty="0"/>
              <a:t>Penyelenggara lomba; </a:t>
            </a:r>
            <a:endParaRPr lang="en-US" dirty="0"/>
          </a:p>
          <a:p>
            <a:pPr marL="1085850" lvl="0" indent="-514350">
              <a:buFont typeface="+mj-lt"/>
              <a:buAutoNum type="alphaLcPeriod"/>
            </a:pPr>
            <a:r>
              <a:rPr lang="id-ID" sz="2000" dirty="0"/>
              <a:t>Satuan Pendidikan penyelenggara SPMB; </a:t>
            </a:r>
            <a:endParaRPr lang="en-US" dirty="0"/>
          </a:p>
          <a:p>
            <a:pPr marL="1085850" indent="-514350">
              <a:buFont typeface="+mj-lt"/>
              <a:buAutoNum type="alphaLcPeriod"/>
            </a:pPr>
            <a:r>
              <a:rPr lang="id-ID" sz="2000" dirty="0"/>
              <a:t>Pihak lain yang berkepentingan</a:t>
            </a:r>
            <a:endParaRPr lang="en-US" sz="2000" dirty="0"/>
          </a:p>
        </p:txBody>
      </p:sp>
      <p:sp>
        <p:nvSpPr>
          <p:cNvPr id="8" name="Rectangle 7"/>
          <p:cNvSpPr/>
          <p:nvPr/>
        </p:nvSpPr>
        <p:spPr>
          <a:xfrm>
            <a:off x="5292080" y="0"/>
            <a:ext cx="3138744" cy="369332"/>
          </a:xfrm>
          <a:prstGeom prst="rect">
            <a:avLst/>
          </a:prstGeom>
        </p:spPr>
        <p:txBody>
          <a:bodyPr wrap="none">
            <a:spAutoFit/>
          </a:bodyPr>
          <a:lstStyle/>
          <a:p>
            <a:r>
              <a:rPr lang="id-ID" b="1" dirty="0">
                <a:solidFill>
                  <a:schemeClr val="bg1"/>
                </a:solidFill>
              </a:rPr>
              <a:t>Jalur </a:t>
            </a:r>
            <a:r>
              <a:rPr lang="en-GB" b="1" dirty="0" err="1">
                <a:solidFill>
                  <a:schemeClr val="bg1"/>
                </a:solidFill>
              </a:rPr>
              <a:t>Prestasi</a:t>
            </a:r>
            <a:r>
              <a:rPr lang="en-GB" b="1" dirty="0">
                <a:solidFill>
                  <a:schemeClr val="bg1"/>
                </a:solidFill>
              </a:rPr>
              <a:t>  Non </a:t>
            </a:r>
            <a:r>
              <a:rPr lang="en-GB" b="1" dirty="0" err="1">
                <a:solidFill>
                  <a:schemeClr val="bg1"/>
                </a:solidFill>
              </a:rPr>
              <a:t>Akademik</a:t>
            </a:r>
            <a:endParaRPr lang="en-US" dirty="0">
              <a:solidFill>
                <a:schemeClr val="bg1"/>
              </a:solidFill>
            </a:endParaRPr>
          </a:p>
        </p:txBody>
      </p:sp>
      <p:pic>
        <p:nvPicPr>
          <p:cNvPr id="11267" name="Picture 3" descr="C:\Users\DAC\Downloads\doc valid.png"/>
          <p:cNvPicPr>
            <a:picLocks noChangeAspect="1" noChangeArrowheads="1"/>
          </p:cNvPicPr>
          <p:nvPr/>
        </p:nvPicPr>
        <p:blipFill rotWithShape="1">
          <a:blip r:embed="rId2">
            <a:extLst>
              <a:ext uri="{28A0092B-C50C-407E-A947-70E740481C1C}">
                <a14:useLocalDpi xmlns:a14="http://schemas.microsoft.com/office/drawing/2010/main" val="0"/>
              </a:ext>
            </a:extLst>
          </a:blip>
          <a:srcRect l="11812" t="18827" r="11347" b="15231"/>
          <a:stretch/>
        </p:blipFill>
        <p:spPr bwMode="auto">
          <a:xfrm>
            <a:off x="6197089" y="3947975"/>
            <a:ext cx="2586570" cy="2219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6899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0415"/>
            <a:ext cx="3744416" cy="385537"/>
          </a:xfrm>
        </p:spPr>
        <p:txBody>
          <a:bodyPr>
            <a:noAutofit/>
          </a:bodyPr>
          <a:lstStyle/>
          <a:p>
            <a:pPr lvl="1" algn="l" rtl="0">
              <a:spcBef>
                <a:spcPct val="0"/>
              </a:spcBef>
            </a:pPr>
            <a:r>
              <a:rPr lang="id-ID" b="1" dirty="0">
                <a:solidFill>
                  <a:schemeClr val="bg1"/>
                </a:solidFill>
              </a:rPr>
              <a:t>Persyaratan Khusus SMA Negeri</a:t>
            </a:r>
            <a:endParaRPr lang="en-US" dirty="0">
              <a:solidFill>
                <a:schemeClr val="bg1"/>
              </a:solidFill>
            </a:endParaRPr>
          </a:p>
        </p:txBody>
      </p:sp>
      <p:sp>
        <p:nvSpPr>
          <p:cNvPr id="3" name="Content Placeholder 2"/>
          <p:cNvSpPr>
            <a:spLocks noGrp="1"/>
          </p:cNvSpPr>
          <p:nvPr>
            <p:ph idx="1"/>
          </p:nvPr>
        </p:nvSpPr>
        <p:spPr>
          <a:xfrm>
            <a:off x="457200" y="875853"/>
            <a:ext cx="8363272" cy="5433467"/>
          </a:xfrm>
        </p:spPr>
        <p:txBody>
          <a:bodyPr>
            <a:normAutofit fontScale="62500" lnSpcReduction="20000"/>
          </a:bodyPr>
          <a:lstStyle/>
          <a:p>
            <a:pPr marL="514350" lvl="0" indent="-514350">
              <a:buFont typeface="+mj-lt"/>
              <a:buAutoNum type="arabicParenR" startAt="5"/>
            </a:pPr>
            <a:r>
              <a:rPr lang="id-ID" sz="3200" dirty="0"/>
              <a:t>Prestasi hasil lomba pada bidang nonakademik yang diterima adalah sebagai berikut</a:t>
            </a:r>
            <a:r>
              <a:rPr lang="id-ID" dirty="0"/>
              <a:t>:</a:t>
            </a:r>
            <a:endParaRPr lang="en-US" sz="2800" dirty="0"/>
          </a:p>
          <a:p>
            <a:pPr marL="987425" lvl="4" indent="-425450">
              <a:buFont typeface="+mj-lt"/>
              <a:buAutoNum type="alphaLcPeriod"/>
            </a:pPr>
            <a:r>
              <a:rPr lang="id-ID" sz="2900" dirty="0"/>
              <a:t>Prestasi bidang seni budaya:</a:t>
            </a:r>
            <a:endParaRPr lang="en-US" sz="2900" dirty="0"/>
          </a:p>
          <a:p>
            <a:pPr marL="987425" lvl="0" indent="-425450">
              <a:buFont typeface="+mj-lt"/>
              <a:buAutoNum type="alphaLcPeriod"/>
            </a:pPr>
            <a:r>
              <a:rPr lang="id-ID" sz="2900" dirty="0"/>
              <a:t>Festival Lomba Seni Siswa Nasional (FLS2N)</a:t>
            </a:r>
            <a:endParaRPr lang="en-US" sz="2900" dirty="0"/>
          </a:p>
          <a:p>
            <a:pPr marL="987425" lvl="0" indent="-425450">
              <a:buFont typeface="+mj-lt"/>
              <a:buAutoNum type="alphaLcPeriod"/>
            </a:pPr>
            <a:r>
              <a:rPr lang="id-ID" sz="2900" dirty="0"/>
              <a:t>Hafidz Qur’an</a:t>
            </a:r>
            <a:endParaRPr lang="en-US" sz="2900" dirty="0"/>
          </a:p>
          <a:p>
            <a:pPr marL="987425" lvl="0" indent="-425450">
              <a:buFont typeface="+mj-lt"/>
              <a:buAutoNum type="alphaLcPeriod"/>
            </a:pPr>
            <a:r>
              <a:rPr lang="id-ID" sz="2900" dirty="0"/>
              <a:t>Lomba Kitab Suci </a:t>
            </a:r>
            <a:r>
              <a:rPr lang="id-ID" dirty="0"/>
              <a:t>lainnya </a:t>
            </a:r>
            <a:endParaRPr lang="en-GB" dirty="0"/>
          </a:p>
          <a:p>
            <a:pPr marL="561975" lvl="0" indent="0">
              <a:buNone/>
            </a:pPr>
            <a:endParaRPr lang="en-US" sz="2800" dirty="0"/>
          </a:p>
          <a:p>
            <a:pPr marL="539750" lvl="4" indent="-457200">
              <a:buFont typeface="+mj-lt"/>
              <a:buAutoNum type="arabicParenR" startAt="6"/>
            </a:pPr>
            <a:r>
              <a:rPr lang="id-ID" sz="3200" dirty="0"/>
              <a:t>Prestasi bidang olahraga:</a:t>
            </a:r>
            <a:endParaRPr lang="en-US" sz="3200" dirty="0"/>
          </a:p>
          <a:p>
            <a:pPr marL="987425" lvl="5" indent="-457200">
              <a:buFont typeface="+mj-lt"/>
              <a:buAutoNum type="alphaLcPeriod"/>
            </a:pPr>
            <a:r>
              <a:rPr lang="id-ID" sz="2900" dirty="0"/>
              <a:t>Gala Siswa Indonesia (GSI);</a:t>
            </a:r>
            <a:endParaRPr lang="en-US" sz="2900" dirty="0"/>
          </a:p>
          <a:p>
            <a:pPr marL="987425" lvl="5" indent="-457200">
              <a:buFont typeface="+mj-lt"/>
              <a:buAutoNum type="alphaLcPeriod"/>
            </a:pPr>
            <a:r>
              <a:rPr lang="id-ID" sz="2900" dirty="0"/>
              <a:t>Ajang Kompetensi Seni dan Olahraga Madrasah (AKSIOMA);</a:t>
            </a:r>
            <a:endParaRPr lang="en-US" sz="2900" dirty="0"/>
          </a:p>
          <a:p>
            <a:pPr marL="987425" lvl="5" indent="-457200">
              <a:buFont typeface="+mj-lt"/>
              <a:buAutoNum type="alphaLcPeriod"/>
            </a:pPr>
            <a:r>
              <a:rPr lang="id-ID" sz="2900" dirty="0"/>
              <a:t>Olimpiade Olahraga Siswa Nasional (O2SN);</a:t>
            </a:r>
            <a:endParaRPr lang="en-US" sz="2900" dirty="0"/>
          </a:p>
          <a:p>
            <a:pPr marL="987425" lvl="5" indent="-457200">
              <a:buFont typeface="+mj-lt"/>
              <a:buAutoNum type="alphaLcPeriod"/>
            </a:pPr>
            <a:r>
              <a:rPr lang="id-ID" sz="2900" dirty="0"/>
              <a:t>Pekan Olahraga Nasional (PON);</a:t>
            </a:r>
            <a:endParaRPr lang="en-US" sz="2900" dirty="0"/>
          </a:p>
          <a:p>
            <a:pPr marL="987425" lvl="5" indent="-457200">
              <a:buFont typeface="+mj-lt"/>
              <a:buAutoNum type="alphaLcPeriod"/>
            </a:pPr>
            <a:r>
              <a:rPr lang="id-ID" sz="2900" dirty="0"/>
              <a:t>Pekan Olahraga Provinsi (PORPROV);</a:t>
            </a:r>
            <a:endParaRPr lang="en-US" sz="2900" dirty="0"/>
          </a:p>
          <a:p>
            <a:pPr marL="987425" lvl="5" indent="-457200">
              <a:buFont typeface="+mj-lt"/>
              <a:buAutoNum type="alphaLcPeriod"/>
            </a:pPr>
            <a:r>
              <a:rPr lang="id-ID" sz="2900" dirty="0"/>
              <a:t>Pekan Olahraga Pelajar Nasional (POPNAS);</a:t>
            </a:r>
            <a:endParaRPr lang="en-US" sz="2900" dirty="0"/>
          </a:p>
          <a:p>
            <a:pPr marL="987425" lvl="5" indent="-457200">
              <a:buFont typeface="+mj-lt"/>
              <a:buAutoNum type="alphaLcPeriod"/>
            </a:pPr>
            <a:r>
              <a:rPr lang="id-ID" sz="2900" dirty="0"/>
              <a:t>Pekan Olahraga Pelajar Wilayah (POPWIL);</a:t>
            </a:r>
            <a:endParaRPr lang="en-US" sz="2900" dirty="0"/>
          </a:p>
          <a:p>
            <a:pPr marL="987425" lvl="5" indent="-457200">
              <a:buFont typeface="+mj-lt"/>
              <a:buAutoNum type="alphaLcPeriod"/>
            </a:pPr>
            <a:r>
              <a:rPr lang="id-ID" sz="2900" dirty="0"/>
              <a:t>Pekan Olahraga Pelajar Daerah (POPDA); dan</a:t>
            </a:r>
            <a:endParaRPr lang="en-US" sz="2900" dirty="0"/>
          </a:p>
          <a:p>
            <a:pPr marL="987425" lvl="5" indent="-457200">
              <a:buFont typeface="+mj-lt"/>
              <a:buAutoNum type="alphaLcPeriod"/>
            </a:pPr>
            <a:r>
              <a:rPr lang="id-ID" sz="2900" dirty="0"/>
              <a:t>Paragames Olahraga Nasional;</a:t>
            </a:r>
            <a:endParaRPr lang="en-US" sz="2900" dirty="0"/>
          </a:p>
          <a:p>
            <a:pPr marL="987425" lvl="5" indent="-457200">
              <a:buFont typeface="+mj-lt"/>
              <a:buAutoNum type="alphaLcPeriod"/>
            </a:pPr>
            <a:r>
              <a:rPr lang="id-ID" sz="2900" dirty="0"/>
              <a:t>Kejuaraan Nasional (Kejurnas);</a:t>
            </a:r>
            <a:endParaRPr lang="en-US" sz="2900" dirty="0"/>
          </a:p>
          <a:p>
            <a:pPr marL="987425" lvl="5" indent="-457200">
              <a:buFont typeface="+mj-lt"/>
              <a:buAutoNum type="alphaLcPeriod"/>
            </a:pPr>
            <a:r>
              <a:rPr lang="id-ID" sz="2900" dirty="0"/>
              <a:t>Kejuaraan Daerah (Kejurda</a:t>
            </a:r>
            <a:r>
              <a:rPr lang="id-ID" dirty="0"/>
              <a:t>);</a:t>
            </a:r>
            <a:endParaRPr lang="en-US" sz="1800" dirty="0"/>
          </a:p>
          <a:p>
            <a:endParaRPr lang="en-US" dirty="0"/>
          </a:p>
        </p:txBody>
      </p:sp>
      <p:sp>
        <p:nvSpPr>
          <p:cNvPr id="6" name="Rectangle 5"/>
          <p:cNvSpPr/>
          <p:nvPr/>
        </p:nvSpPr>
        <p:spPr>
          <a:xfrm>
            <a:off x="5292080" y="0"/>
            <a:ext cx="3138744" cy="369332"/>
          </a:xfrm>
          <a:prstGeom prst="rect">
            <a:avLst/>
          </a:prstGeom>
        </p:spPr>
        <p:txBody>
          <a:bodyPr wrap="none">
            <a:spAutoFit/>
          </a:bodyPr>
          <a:lstStyle/>
          <a:p>
            <a:r>
              <a:rPr lang="id-ID" b="1" dirty="0">
                <a:solidFill>
                  <a:schemeClr val="bg1"/>
                </a:solidFill>
              </a:rPr>
              <a:t>Jalur </a:t>
            </a:r>
            <a:r>
              <a:rPr lang="en-GB" b="1" dirty="0" err="1">
                <a:solidFill>
                  <a:schemeClr val="bg1"/>
                </a:solidFill>
              </a:rPr>
              <a:t>Prestasi</a:t>
            </a:r>
            <a:r>
              <a:rPr lang="en-GB" b="1" dirty="0">
                <a:solidFill>
                  <a:schemeClr val="bg1"/>
                </a:solidFill>
              </a:rPr>
              <a:t>  Non </a:t>
            </a:r>
            <a:r>
              <a:rPr lang="en-GB" b="1" dirty="0" err="1">
                <a:solidFill>
                  <a:schemeClr val="bg1"/>
                </a:solidFill>
              </a:rPr>
              <a:t>Akademik</a:t>
            </a:r>
            <a:endParaRPr lang="en-US" dirty="0">
              <a:solidFill>
                <a:schemeClr val="bg1"/>
              </a:solidFill>
            </a:endParaRPr>
          </a:p>
        </p:txBody>
      </p:sp>
      <p:pic>
        <p:nvPicPr>
          <p:cNvPr id="7" name="Picture 2" descr="C:\Users\DAC\Downloads\o2sn-sma-202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5" r="24047"/>
          <a:stretch/>
        </p:blipFill>
        <p:spPr bwMode="auto">
          <a:xfrm>
            <a:off x="7568111" y="1412776"/>
            <a:ext cx="1612401" cy="1953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0" name="Picture 2" descr="C:\Users\DAC\Downloads\haf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759" y="3284984"/>
            <a:ext cx="1487241" cy="1487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C:\Users\DAC\Downloads\nyanyi.jpg"/>
          <p:cNvPicPr>
            <a:picLocks noChangeAspect="1" noChangeArrowheads="1"/>
          </p:cNvPicPr>
          <p:nvPr/>
        </p:nvPicPr>
        <p:blipFill rotWithShape="1">
          <a:blip r:embed="rId4">
            <a:extLst>
              <a:ext uri="{28A0092B-C50C-407E-A947-70E740481C1C}">
                <a14:useLocalDpi xmlns:a14="http://schemas.microsoft.com/office/drawing/2010/main" val="0"/>
              </a:ext>
            </a:extLst>
          </a:blip>
          <a:srcRect l="9407" r="13468"/>
          <a:stretch/>
        </p:blipFill>
        <p:spPr bwMode="auto">
          <a:xfrm>
            <a:off x="7772460" y="4710261"/>
            <a:ext cx="1480060"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DAC\Downloads\spm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63" t="37273" r="3454" b="37636"/>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AC\Downloads\daun 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92475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4752528" cy="4248472"/>
          </a:xfrm>
        </p:spPr>
        <p:txBody>
          <a:bodyPr anchor="t" anchorCtr="0">
            <a:normAutofit fontScale="92500"/>
          </a:bodyPr>
          <a:lstStyle/>
          <a:p>
            <a:pPr marL="514350" lvl="0" indent="-514350">
              <a:buFont typeface="+mj-lt"/>
              <a:buAutoNum type="arabicParenR" startAt="7"/>
            </a:pPr>
            <a:r>
              <a:rPr lang="id-ID" dirty="0"/>
              <a:t>Bukti atas prestasi nonakademik diterbitkan paling lama 3 (tiga) tahun sebelum tanggal pendaftaran penerimaan murid baru atau mulai dari tanggal 24 Juni 2022.</a:t>
            </a:r>
            <a:endParaRPr lang="en-US" dirty="0"/>
          </a:p>
          <a:p>
            <a:pPr marL="514350" indent="-514350">
              <a:buFont typeface="+mj-lt"/>
              <a:buAutoNum type="arabicParenR" startAt="7"/>
            </a:pPr>
            <a:r>
              <a:rPr lang="id-ID" dirty="0"/>
              <a:t>Bukti atas prestasi nonakademik berlaku untuk prestasi individu dan/atau beregu/kelompok berjenjang yang diakui pemerintah;</a:t>
            </a:r>
            <a:endParaRPr lang="en-US" dirty="0"/>
          </a:p>
        </p:txBody>
      </p:sp>
      <p:sp>
        <p:nvSpPr>
          <p:cNvPr id="4" name="Title 1"/>
          <p:cNvSpPr txBox="1">
            <a:spLocks/>
          </p:cNvSpPr>
          <p:nvPr/>
        </p:nvSpPr>
        <p:spPr>
          <a:xfrm>
            <a:off x="755576" y="-30415"/>
            <a:ext cx="3888432" cy="3855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l" rtl="0">
              <a:spcBef>
                <a:spcPct val="0"/>
              </a:spcBef>
            </a:pPr>
            <a:r>
              <a:rPr lang="id-ID" b="1" dirty="0">
                <a:solidFill>
                  <a:schemeClr val="bg1"/>
                </a:solidFill>
              </a:rPr>
              <a:t>Persyaratan Khusus SMA Negeri</a:t>
            </a:r>
            <a:endParaRPr lang="en-US" dirty="0">
              <a:solidFill>
                <a:schemeClr val="bg1"/>
              </a:solidFill>
            </a:endParaRPr>
          </a:p>
        </p:txBody>
      </p:sp>
      <p:sp>
        <p:nvSpPr>
          <p:cNvPr id="6" name="Rectangle 5"/>
          <p:cNvSpPr/>
          <p:nvPr/>
        </p:nvSpPr>
        <p:spPr>
          <a:xfrm>
            <a:off x="5292080" y="0"/>
            <a:ext cx="3138744" cy="369332"/>
          </a:xfrm>
          <a:prstGeom prst="rect">
            <a:avLst/>
          </a:prstGeom>
        </p:spPr>
        <p:txBody>
          <a:bodyPr wrap="none">
            <a:spAutoFit/>
          </a:bodyPr>
          <a:lstStyle/>
          <a:p>
            <a:r>
              <a:rPr lang="id-ID" b="1" dirty="0">
                <a:solidFill>
                  <a:schemeClr val="bg1"/>
                </a:solidFill>
              </a:rPr>
              <a:t>Jalur </a:t>
            </a:r>
            <a:r>
              <a:rPr lang="en-GB" b="1" dirty="0" err="1">
                <a:solidFill>
                  <a:schemeClr val="bg1"/>
                </a:solidFill>
              </a:rPr>
              <a:t>Prestasi</a:t>
            </a:r>
            <a:r>
              <a:rPr lang="en-GB" b="1" dirty="0">
                <a:solidFill>
                  <a:schemeClr val="bg1"/>
                </a:solidFill>
              </a:rPr>
              <a:t>  Non </a:t>
            </a:r>
            <a:r>
              <a:rPr lang="en-GB" b="1" dirty="0" err="1">
                <a:solidFill>
                  <a:schemeClr val="bg1"/>
                </a:solidFill>
              </a:rPr>
              <a:t>Akademik</a:t>
            </a:r>
            <a:endParaRPr lang="en-US" dirty="0">
              <a:solidFill>
                <a:schemeClr val="bg1"/>
              </a:solidFill>
            </a:endParaRPr>
          </a:p>
        </p:txBody>
      </p:sp>
      <p:pic>
        <p:nvPicPr>
          <p:cNvPr id="13314" name="Picture 2" descr="C:\Users\DAC\Downloads\sertifik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347" y="1556792"/>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51732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25579977"/>
              </p:ext>
            </p:extLst>
          </p:nvPr>
        </p:nvGraphicFramePr>
        <p:xfrm>
          <a:off x="2591780" y="964197"/>
          <a:ext cx="6120680" cy="2497325"/>
        </p:xfrm>
        <a:graphic>
          <a:graphicData uri="http://schemas.openxmlformats.org/drawingml/2006/table">
            <a:tbl>
              <a:tblPr firstRow="1" firstCol="1" bandRow="1">
                <a:tableStyleId>{69012ECD-51FC-41F1-AA8D-1B2483CD663E}</a:tableStyleId>
              </a:tblPr>
              <a:tblGrid>
                <a:gridCol w="1991064">
                  <a:extLst>
                    <a:ext uri="{9D8B030D-6E8A-4147-A177-3AD203B41FA5}">
                      <a16:colId xmlns:a16="http://schemas.microsoft.com/office/drawing/2014/main" val="20000"/>
                    </a:ext>
                  </a:extLst>
                </a:gridCol>
                <a:gridCol w="749787">
                  <a:extLst>
                    <a:ext uri="{9D8B030D-6E8A-4147-A177-3AD203B41FA5}">
                      <a16:colId xmlns:a16="http://schemas.microsoft.com/office/drawing/2014/main" val="20001"/>
                    </a:ext>
                  </a:extLst>
                </a:gridCol>
                <a:gridCol w="946305">
                  <a:extLst>
                    <a:ext uri="{9D8B030D-6E8A-4147-A177-3AD203B41FA5}">
                      <a16:colId xmlns:a16="http://schemas.microsoft.com/office/drawing/2014/main" val="20002"/>
                    </a:ext>
                  </a:extLst>
                </a:gridCol>
                <a:gridCol w="1106147">
                  <a:extLst>
                    <a:ext uri="{9D8B030D-6E8A-4147-A177-3AD203B41FA5}">
                      <a16:colId xmlns:a16="http://schemas.microsoft.com/office/drawing/2014/main" val="20003"/>
                    </a:ext>
                  </a:extLst>
                </a:gridCol>
                <a:gridCol w="1327377">
                  <a:extLst>
                    <a:ext uri="{9D8B030D-6E8A-4147-A177-3AD203B41FA5}">
                      <a16:colId xmlns:a16="http://schemas.microsoft.com/office/drawing/2014/main" val="20004"/>
                    </a:ext>
                  </a:extLst>
                </a:gridCol>
              </a:tblGrid>
              <a:tr h="335391">
                <a:tc rowSpan="2">
                  <a:txBody>
                    <a:bodyPr/>
                    <a:lstStyle/>
                    <a:p>
                      <a:pPr marL="93663" indent="0" algn="l">
                        <a:lnSpc>
                          <a:spcPct val="105000"/>
                        </a:lnSpc>
                        <a:spcAft>
                          <a:spcPts val="0"/>
                        </a:spcAft>
                      </a:pPr>
                      <a:r>
                        <a:rPr lang="en-US" sz="1600" dirty="0" err="1">
                          <a:effectLst/>
                        </a:rPr>
                        <a:t>Juara</a:t>
                      </a:r>
                      <a:endParaRPr lang="en-US" sz="1600" dirty="0">
                        <a:effectLst/>
                        <a:latin typeface="Calibri"/>
                        <a:ea typeface="Times New Roman"/>
                        <a:cs typeface="Times New Roman"/>
                      </a:endParaRPr>
                    </a:p>
                  </a:txBody>
                  <a:tcPr marL="68580" marR="68580" marT="0" marB="0" anchor="ctr"/>
                </a:tc>
                <a:tc gridSpan="4">
                  <a:txBody>
                    <a:bodyPr/>
                    <a:lstStyle/>
                    <a:p>
                      <a:pPr marL="457200" algn="ctr">
                        <a:lnSpc>
                          <a:spcPct val="105000"/>
                        </a:lnSpc>
                        <a:spcAft>
                          <a:spcPts val="800"/>
                        </a:spcAft>
                      </a:pPr>
                      <a:r>
                        <a:rPr lang="en-US" sz="1600">
                          <a:effectLst/>
                        </a:rPr>
                        <a:t>Skor Prestasi Tingkat</a:t>
                      </a:r>
                      <a:endParaRPr lang="en-US" sz="1600">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7554">
                <a:tc vMerge="1">
                  <a:txBody>
                    <a:bodyPr/>
                    <a:lstStyle/>
                    <a:p>
                      <a:endParaRPr lang="en-US"/>
                    </a:p>
                  </a:txBody>
                  <a:tcPr/>
                </a:tc>
                <a:tc>
                  <a:txBody>
                    <a:bodyPr/>
                    <a:lstStyle/>
                    <a:p>
                      <a:pPr marL="93663" indent="0" algn="ctr">
                        <a:lnSpc>
                          <a:spcPct val="105000"/>
                        </a:lnSpc>
                        <a:spcAft>
                          <a:spcPts val="0"/>
                        </a:spcAft>
                      </a:pPr>
                      <a:r>
                        <a:rPr lang="en-US" sz="1600" dirty="0" err="1">
                          <a:effectLst/>
                        </a:rPr>
                        <a:t>Kab</a:t>
                      </a:r>
                      <a:r>
                        <a:rPr lang="en-US" sz="1600" dirty="0">
                          <a:effectLst/>
                        </a:rPr>
                        <a:t>/ Kota</a:t>
                      </a:r>
                      <a:endParaRPr lang="en-US" sz="1600" dirty="0">
                        <a:effectLst/>
                        <a:latin typeface="Calibri"/>
                        <a:ea typeface="Times New Roman"/>
                        <a:cs typeface="Times New Roman"/>
                      </a:endParaRPr>
                    </a:p>
                  </a:txBody>
                  <a:tcPr marL="68580" marR="68580" marT="0" marB="0" anchor="ctr"/>
                </a:tc>
                <a:tc>
                  <a:txBody>
                    <a:bodyPr/>
                    <a:lstStyle/>
                    <a:p>
                      <a:pPr marL="0" indent="0" algn="ctr">
                        <a:lnSpc>
                          <a:spcPct val="105000"/>
                        </a:lnSpc>
                        <a:spcAft>
                          <a:spcPts val="0"/>
                        </a:spcAft>
                      </a:pPr>
                      <a:r>
                        <a:rPr lang="en-US" sz="1600" dirty="0" err="1">
                          <a:effectLst/>
                        </a:rPr>
                        <a:t>Provinsi</a:t>
                      </a:r>
                      <a:endParaRPr lang="en-US" sz="1600" dirty="0">
                        <a:effectLst/>
                        <a:latin typeface="Calibri"/>
                        <a:ea typeface="Times New Roman"/>
                        <a:cs typeface="Times New Roman"/>
                      </a:endParaRPr>
                    </a:p>
                  </a:txBody>
                  <a:tcPr marL="68580" marR="68580" marT="0" marB="0" anchor="ctr"/>
                </a:tc>
                <a:tc>
                  <a:txBody>
                    <a:bodyPr/>
                    <a:lstStyle/>
                    <a:p>
                      <a:pPr marL="0" indent="0" algn="ctr">
                        <a:lnSpc>
                          <a:spcPct val="105000"/>
                        </a:lnSpc>
                        <a:spcAft>
                          <a:spcPts val="0"/>
                        </a:spcAft>
                      </a:pPr>
                      <a:r>
                        <a:rPr lang="en-US" sz="1600" dirty="0" err="1">
                          <a:effectLst/>
                        </a:rPr>
                        <a:t>Nasional</a:t>
                      </a:r>
                      <a:endParaRPr lang="en-US" sz="1600" dirty="0">
                        <a:effectLst/>
                        <a:latin typeface="Calibri"/>
                        <a:ea typeface="Times New Roman"/>
                        <a:cs typeface="Times New Roman"/>
                      </a:endParaRPr>
                    </a:p>
                  </a:txBody>
                  <a:tcPr marL="68580" marR="68580" marT="0" marB="0" anchor="ctr"/>
                </a:tc>
                <a:tc>
                  <a:txBody>
                    <a:bodyPr/>
                    <a:lstStyle/>
                    <a:p>
                      <a:pPr marL="93663" indent="0" algn="ctr">
                        <a:lnSpc>
                          <a:spcPct val="105000"/>
                        </a:lnSpc>
                        <a:spcAft>
                          <a:spcPts val="800"/>
                        </a:spcAft>
                      </a:pPr>
                      <a:r>
                        <a:rPr lang="en-US" sz="1600" dirty="0" err="1">
                          <a:effectLst/>
                        </a:rPr>
                        <a:t>Internasional</a:t>
                      </a:r>
                      <a:endParaRPr lang="en-US" sz="16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509934">
                <a:tc>
                  <a:txBody>
                    <a:bodyPr/>
                    <a:lstStyle/>
                    <a:p>
                      <a:pPr marL="93663" indent="0" algn="l">
                        <a:lnSpc>
                          <a:spcPct val="105000"/>
                        </a:lnSpc>
                        <a:spcAft>
                          <a:spcPts val="0"/>
                        </a:spcAft>
                      </a:pPr>
                      <a:r>
                        <a:rPr lang="en-US" sz="1600" dirty="0">
                          <a:effectLst/>
                        </a:rPr>
                        <a:t>I / </a:t>
                      </a:r>
                      <a:r>
                        <a:rPr lang="en-US" sz="1600" dirty="0" err="1">
                          <a:effectLst/>
                        </a:rPr>
                        <a:t>Medali</a:t>
                      </a:r>
                      <a:r>
                        <a:rPr lang="en-US" sz="1600" dirty="0">
                          <a:effectLst/>
                        </a:rPr>
                        <a:t> </a:t>
                      </a:r>
                      <a:r>
                        <a:rPr lang="en-US" sz="1600" dirty="0" err="1">
                          <a:effectLst/>
                        </a:rPr>
                        <a:t>Emas</a:t>
                      </a:r>
                      <a:endParaRPr lang="en-US" sz="1600" dirty="0">
                        <a:effectLst/>
                        <a:latin typeface="Calibri"/>
                        <a:ea typeface="Times New Roman"/>
                        <a:cs typeface="Times New Roman"/>
                      </a:endParaRPr>
                    </a:p>
                  </a:txBody>
                  <a:tcPr marL="68580" marR="68580" marT="0" marB="0" anchor="ctr"/>
                </a:tc>
                <a:tc>
                  <a:txBody>
                    <a:bodyPr/>
                    <a:lstStyle/>
                    <a:p>
                      <a:pPr marL="88900" indent="0" algn="ctr">
                        <a:lnSpc>
                          <a:spcPct val="105000"/>
                        </a:lnSpc>
                        <a:spcAft>
                          <a:spcPts val="0"/>
                        </a:spcAft>
                      </a:pPr>
                      <a:r>
                        <a:rPr lang="en-US" sz="1600" dirty="0">
                          <a:effectLst/>
                        </a:rPr>
                        <a:t>91</a:t>
                      </a:r>
                      <a:endParaRPr lang="en-US" sz="1600" dirty="0">
                        <a:effectLst/>
                        <a:latin typeface="Calibri"/>
                        <a:ea typeface="Times New Roman"/>
                        <a:cs typeface="Times New Roman"/>
                      </a:endParaRPr>
                    </a:p>
                  </a:txBody>
                  <a:tcPr marL="68580" marR="68580" marT="0" marB="0" anchor="ctr"/>
                </a:tc>
                <a:tc>
                  <a:txBody>
                    <a:bodyPr/>
                    <a:lstStyle/>
                    <a:p>
                      <a:pPr marL="457200" algn="ctr">
                        <a:lnSpc>
                          <a:spcPct val="105000"/>
                        </a:lnSpc>
                        <a:spcAft>
                          <a:spcPts val="0"/>
                        </a:spcAft>
                      </a:pPr>
                      <a:r>
                        <a:rPr lang="en-US" sz="1600">
                          <a:effectLst/>
                        </a:rPr>
                        <a:t>94</a:t>
                      </a:r>
                      <a:endParaRPr lang="en-US" sz="1600">
                        <a:effectLst/>
                        <a:latin typeface="Calibri"/>
                        <a:ea typeface="Times New Roman"/>
                        <a:cs typeface="Times New Roman"/>
                      </a:endParaRPr>
                    </a:p>
                  </a:txBody>
                  <a:tcPr marL="68580" marR="68580" marT="0" marB="0" anchor="ctr"/>
                </a:tc>
                <a:tc>
                  <a:txBody>
                    <a:bodyPr/>
                    <a:lstStyle/>
                    <a:p>
                      <a:pPr marL="457200" algn="ctr">
                        <a:lnSpc>
                          <a:spcPct val="105000"/>
                        </a:lnSpc>
                        <a:spcAft>
                          <a:spcPts val="0"/>
                        </a:spcAft>
                      </a:pPr>
                      <a:r>
                        <a:rPr lang="en-US" sz="1600">
                          <a:effectLst/>
                        </a:rPr>
                        <a:t>97</a:t>
                      </a:r>
                      <a:endParaRPr lang="en-US" sz="16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600" dirty="0">
                          <a:effectLst/>
                        </a:rPr>
                        <a:t>100</a:t>
                      </a:r>
                      <a:endParaRPr lang="en-US" sz="16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504056">
                <a:tc>
                  <a:txBody>
                    <a:bodyPr/>
                    <a:lstStyle/>
                    <a:p>
                      <a:pPr marL="93663" indent="0" algn="l">
                        <a:lnSpc>
                          <a:spcPct val="105000"/>
                        </a:lnSpc>
                        <a:spcAft>
                          <a:spcPts val="0"/>
                        </a:spcAft>
                      </a:pPr>
                      <a:r>
                        <a:rPr lang="en-US" sz="1600" dirty="0">
                          <a:effectLst/>
                        </a:rPr>
                        <a:t>II / </a:t>
                      </a:r>
                      <a:r>
                        <a:rPr lang="en-US" sz="1600" dirty="0" err="1">
                          <a:effectLst/>
                        </a:rPr>
                        <a:t>Medali</a:t>
                      </a:r>
                      <a:r>
                        <a:rPr lang="en-US" sz="1600" dirty="0">
                          <a:effectLst/>
                        </a:rPr>
                        <a:t> Perak</a:t>
                      </a:r>
                      <a:endParaRPr lang="en-US" sz="1600" dirty="0">
                        <a:effectLst/>
                        <a:latin typeface="Calibri"/>
                        <a:ea typeface="Times New Roman"/>
                        <a:cs typeface="Times New Roman"/>
                      </a:endParaRPr>
                    </a:p>
                  </a:txBody>
                  <a:tcPr marL="68580" marR="68580" marT="0" marB="0" anchor="ctr"/>
                </a:tc>
                <a:tc>
                  <a:txBody>
                    <a:bodyPr/>
                    <a:lstStyle/>
                    <a:p>
                      <a:pPr marL="88900" indent="0" algn="ctr">
                        <a:lnSpc>
                          <a:spcPct val="105000"/>
                        </a:lnSpc>
                        <a:spcAft>
                          <a:spcPts val="0"/>
                        </a:spcAft>
                      </a:pPr>
                      <a:r>
                        <a:rPr lang="en-US" sz="1600" dirty="0">
                          <a:effectLst/>
                        </a:rPr>
                        <a:t>90</a:t>
                      </a:r>
                      <a:endParaRPr lang="en-US" sz="1600" dirty="0">
                        <a:effectLst/>
                        <a:latin typeface="Calibri"/>
                        <a:ea typeface="Times New Roman"/>
                        <a:cs typeface="Times New Roman"/>
                      </a:endParaRPr>
                    </a:p>
                  </a:txBody>
                  <a:tcPr marL="68580" marR="68580" marT="0" marB="0" anchor="ctr"/>
                </a:tc>
                <a:tc>
                  <a:txBody>
                    <a:bodyPr/>
                    <a:lstStyle/>
                    <a:p>
                      <a:pPr marL="457200" algn="ctr">
                        <a:lnSpc>
                          <a:spcPct val="105000"/>
                        </a:lnSpc>
                        <a:spcAft>
                          <a:spcPts val="0"/>
                        </a:spcAft>
                      </a:pPr>
                      <a:r>
                        <a:rPr lang="en-US" sz="1600" dirty="0">
                          <a:effectLst/>
                        </a:rPr>
                        <a:t>93</a:t>
                      </a:r>
                      <a:endParaRPr lang="en-US" sz="1600" dirty="0">
                        <a:effectLst/>
                        <a:latin typeface="Calibri"/>
                        <a:ea typeface="Times New Roman"/>
                        <a:cs typeface="Times New Roman"/>
                      </a:endParaRPr>
                    </a:p>
                  </a:txBody>
                  <a:tcPr marL="68580" marR="68580" marT="0" marB="0" anchor="ctr"/>
                </a:tc>
                <a:tc>
                  <a:txBody>
                    <a:bodyPr/>
                    <a:lstStyle/>
                    <a:p>
                      <a:pPr marL="457200" algn="ctr">
                        <a:lnSpc>
                          <a:spcPct val="105000"/>
                        </a:lnSpc>
                        <a:spcAft>
                          <a:spcPts val="0"/>
                        </a:spcAft>
                      </a:pPr>
                      <a:r>
                        <a:rPr lang="en-US" sz="1600" dirty="0">
                          <a:effectLst/>
                        </a:rPr>
                        <a:t>96</a:t>
                      </a:r>
                      <a:endParaRPr lang="en-US" sz="1600" dirty="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600" dirty="0">
                          <a:effectLst/>
                        </a:rPr>
                        <a:t>99</a:t>
                      </a:r>
                      <a:endParaRPr lang="en-US" sz="16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648072">
                <a:tc>
                  <a:txBody>
                    <a:bodyPr/>
                    <a:lstStyle/>
                    <a:p>
                      <a:pPr marL="93663" indent="0" algn="l">
                        <a:lnSpc>
                          <a:spcPct val="105000"/>
                        </a:lnSpc>
                        <a:spcAft>
                          <a:spcPts val="0"/>
                        </a:spcAft>
                      </a:pPr>
                      <a:r>
                        <a:rPr lang="en-US" sz="1600" dirty="0">
                          <a:effectLst/>
                        </a:rPr>
                        <a:t>III / </a:t>
                      </a:r>
                      <a:r>
                        <a:rPr lang="en-US" sz="1600" dirty="0" err="1">
                          <a:effectLst/>
                        </a:rPr>
                        <a:t>Medali</a:t>
                      </a:r>
                      <a:r>
                        <a:rPr lang="en-US" sz="1600" dirty="0">
                          <a:effectLst/>
                        </a:rPr>
                        <a:t> </a:t>
                      </a:r>
                      <a:r>
                        <a:rPr lang="en-US" sz="1600" dirty="0" err="1">
                          <a:effectLst/>
                        </a:rPr>
                        <a:t>Perunggu</a:t>
                      </a:r>
                      <a:endParaRPr lang="en-US" sz="1600" dirty="0">
                        <a:effectLst/>
                        <a:latin typeface="Calibri"/>
                        <a:ea typeface="Times New Roman"/>
                        <a:cs typeface="Times New Roman"/>
                      </a:endParaRPr>
                    </a:p>
                  </a:txBody>
                  <a:tcPr marL="68580" marR="68580" marT="0" marB="0" anchor="ctr"/>
                </a:tc>
                <a:tc>
                  <a:txBody>
                    <a:bodyPr/>
                    <a:lstStyle/>
                    <a:p>
                      <a:pPr marL="88900" indent="0" algn="ctr">
                        <a:lnSpc>
                          <a:spcPct val="105000"/>
                        </a:lnSpc>
                        <a:spcAft>
                          <a:spcPts val="0"/>
                        </a:spcAft>
                      </a:pPr>
                      <a:r>
                        <a:rPr lang="en-US" sz="1600" dirty="0">
                          <a:effectLst/>
                        </a:rPr>
                        <a:t>89</a:t>
                      </a:r>
                      <a:endParaRPr lang="en-US" sz="1600" dirty="0">
                        <a:effectLst/>
                        <a:latin typeface="Calibri"/>
                        <a:ea typeface="Times New Roman"/>
                        <a:cs typeface="Times New Roman"/>
                      </a:endParaRPr>
                    </a:p>
                  </a:txBody>
                  <a:tcPr marL="68580" marR="68580" marT="0" marB="0" anchor="ctr"/>
                </a:tc>
                <a:tc>
                  <a:txBody>
                    <a:bodyPr/>
                    <a:lstStyle/>
                    <a:p>
                      <a:pPr marL="457200" algn="ctr">
                        <a:lnSpc>
                          <a:spcPct val="105000"/>
                        </a:lnSpc>
                        <a:spcAft>
                          <a:spcPts val="0"/>
                        </a:spcAft>
                      </a:pPr>
                      <a:r>
                        <a:rPr lang="en-US" sz="1600">
                          <a:effectLst/>
                        </a:rPr>
                        <a:t>92</a:t>
                      </a:r>
                      <a:endParaRPr lang="en-US" sz="1600">
                        <a:effectLst/>
                        <a:latin typeface="Calibri"/>
                        <a:ea typeface="Times New Roman"/>
                        <a:cs typeface="Times New Roman"/>
                      </a:endParaRPr>
                    </a:p>
                  </a:txBody>
                  <a:tcPr marL="68580" marR="68580" marT="0" marB="0" anchor="ctr"/>
                </a:tc>
                <a:tc>
                  <a:txBody>
                    <a:bodyPr/>
                    <a:lstStyle/>
                    <a:p>
                      <a:pPr marL="457200" algn="ctr">
                        <a:lnSpc>
                          <a:spcPct val="105000"/>
                        </a:lnSpc>
                        <a:spcAft>
                          <a:spcPts val="0"/>
                        </a:spcAft>
                      </a:pPr>
                      <a:r>
                        <a:rPr lang="en-US" sz="1600">
                          <a:effectLst/>
                        </a:rPr>
                        <a:t>95</a:t>
                      </a:r>
                      <a:endParaRPr lang="en-US" sz="16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600" dirty="0">
                          <a:effectLst/>
                        </a:rPr>
                        <a:t>98</a:t>
                      </a:r>
                      <a:endParaRPr lang="en-US" sz="16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26866186"/>
              </p:ext>
            </p:extLst>
          </p:nvPr>
        </p:nvGraphicFramePr>
        <p:xfrm>
          <a:off x="539552" y="3717032"/>
          <a:ext cx="4608511" cy="2358531"/>
        </p:xfrm>
        <a:graphic>
          <a:graphicData uri="http://schemas.openxmlformats.org/drawingml/2006/table">
            <a:tbl>
              <a:tblPr firstRow="1" firstCol="1" bandRow="1">
                <a:tableStyleId>{F2DE63D5-997A-4646-A377-4702673A728D}</a:tableStyleId>
              </a:tblPr>
              <a:tblGrid>
                <a:gridCol w="1523071">
                  <a:extLst>
                    <a:ext uri="{9D8B030D-6E8A-4147-A177-3AD203B41FA5}">
                      <a16:colId xmlns:a16="http://schemas.microsoft.com/office/drawing/2014/main" val="20000"/>
                    </a:ext>
                  </a:extLst>
                </a:gridCol>
                <a:gridCol w="1517712">
                  <a:extLst>
                    <a:ext uri="{9D8B030D-6E8A-4147-A177-3AD203B41FA5}">
                      <a16:colId xmlns:a16="http://schemas.microsoft.com/office/drawing/2014/main" val="20001"/>
                    </a:ext>
                  </a:extLst>
                </a:gridCol>
                <a:gridCol w="1567728">
                  <a:extLst>
                    <a:ext uri="{9D8B030D-6E8A-4147-A177-3AD203B41FA5}">
                      <a16:colId xmlns:a16="http://schemas.microsoft.com/office/drawing/2014/main" val="20002"/>
                    </a:ext>
                  </a:extLst>
                </a:gridCol>
              </a:tblGrid>
              <a:tr h="524119">
                <a:tc>
                  <a:txBody>
                    <a:bodyPr/>
                    <a:lstStyle/>
                    <a:p>
                      <a:pPr marL="457200" algn="ctr">
                        <a:lnSpc>
                          <a:spcPct val="105000"/>
                        </a:lnSpc>
                        <a:spcBef>
                          <a:spcPts val="600"/>
                        </a:spcBef>
                        <a:spcAft>
                          <a:spcPts val="800"/>
                        </a:spcAft>
                      </a:pPr>
                      <a:r>
                        <a:rPr lang="en-US" sz="1400" dirty="0" err="1">
                          <a:effectLst/>
                        </a:rPr>
                        <a:t>Tipe</a:t>
                      </a:r>
                      <a:r>
                        <a:rPr lang="en-US" sz="1400" dirty="0">
                          <a:effectLst/>
                        </a:rPr>
                        <a:t> </a:t>
                      </a:r>
                      <a:r>
                        <a:rPr lang="en-US" sz="1400" dirty="0" err="1">
                          <a:effectLst/>
                        </a:rPr>
                        <a:t>Sekolah</a:t>
                      </a:r>
                      <a:endParaRPr lang="en-US" sz="1400" dirty="0">
                        <a:effectLst/>
                        <a:latin typeface="Calibri"/>
                        <a:ea typeface="Times New Roman"/>
                        <a:cs typeface="Times New Roman"/>
                      </a:endParaRPr>
                    </a:p>
                  </a:txBody>
                  <a:tcPr marL="68580" marR="68580" marT="0" marB="0"/>
                </a:tc>
                <a:tc>
                  <a:txBody>
                    <a:bodyPr/>
                    <a:lstStyle/>
                    <a:p>
                      <a:pPr marL="457200" algn="ctr">
                        <a:lnSpc>
                          <a:spcPct val="105000"/>
                        </a:lnSpc>
                        <a:spcBef>
                          <a:spcPts val="600"/>
                        </a:spcBef>
                        <a:spcAft>
                          <a:spcPts val="800"/>
                        </a:spcAft>
                      </a:pPr>
                      <a:r>
                        <a:rPr lang="en-US" sz="1400" dirty="0" err="1">
                          <a:effectLst/>
                        </a:rPr>
                        <a:t>Jumlah</a:t>
                      </a:r>
                      <a:r>
                        <a:rPr lang="en-US" sz="1400" dirty="0">
                          <a:effectLst/>
                        </a:rPr>
                        <a:t> </a:t>
                      </a:r>
                      <a:r>
                        <a:rPr lang="en-US" sz="1400" dirty="0" err="1">
                          <a:effectLst/>
                        </a:rPr>
                        <a:t>Rombel</a:t>
                      </a:r>
                      <a:endParaRPr lang="en-US" sz="1400" dirty="0">
                        <a:effectLst/>
                        <a:latin typeface="Calibri"/>
                        <a:ea typeface="Times New Roman"/>
                        <a:cs typeface="Times New Roman"/>
                      </a:endParaRPr>
                    </a:p>
                  </a:txBody>
                  <a:tcPr marL="68580" marR="68580" marT="0" marB="0"/>
                </a:tc>
                <a:tc>
                  <a:txBody>
                    <a:bodyPr/>
                    <a:lstStyle/>
                    <a:p>
                      <a:pPr marL="457200" algn="ctr">
                        <a:lnSpc>
                          <a:spcPct val="105000"/>
                        </a:lnSpc>
                        <a:spcBef>
                          <a:spcPts val="600"/>
                        </a:spcBef>
                        <a:spcAft>
                          <a:spcPts val="800"/>
                        </a:spcAft>
                      </a:pPr>
                      <a:r>
                        <a:rPr lang="en-US" sz="1400">
                          <a:effectLst/>
                        </a:rPr>
                        <a:t>Bobot/Skor</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262059">
                <a:tc>
                  <a:txBody>
                    <a:bodyPr/>
                    <a:lstStyle/>
                    <a:p>
                      <a:pPr marL="457200" algn="ctr">
                        <a:lnSpc>
                          <a:spcPct val="105000"/>
                        </a:lnSpc>
                        <a:spcAft>
                          <a:spcPts val="0"/>
                        </a:spcAft>
                      </a:pPr>
                      <a:r>
                        <a:rPr lang="en-US" sz="1400" dirty="0">
                          <a:effectLst/>
                        </a:rPr>
                        <a:t>A</a:t>
                      </a:r>
                      <a:endParaRPr lang="en-US" sz="1400" dirty="0">
                        <a:effectLst/>
                        <a:latin typeface="Calibri"/>
                        <a:ea typeface="Times New Roman"/>
                        <a:cs typeface="Times New Roman"/>
                      </a:endParaRPr>
                    </a:p>
                  </a:txBody>
                  <a:tcPr marL="68580" marR="68580" marT="0" marB="0"/>
                </a:tc>
                <a:tc>
                  <a:txBody>
                    <a:bodyPr/>
                    <a:lstStyle/>
                    <a:p>
                      <a:pPr marL="457200" algn="ctr">
                        <a:lnSpc>
                          <a:spcPct val="105000"/>
                        </a:lnSpc>
                        <a:spcAft>
                          <a:spcPts val="0"/>
                        </a:spcAft>
                      </a:pPr>
                      <a:r>
                        <a:rPr lang="en-US" sz="1400">
                          <a:effectLst/>
                        </a:rPr>
                        <a:t>&gt;= 27</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800"/>
                        </a:spcAft>
                      </a:pPr>
                      <a:r>
                        <a:rPr lang="en-US" sz="1400">
                          <a:effectLst/>
                        </a:rPr>
                        <a:t>91</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262059">
                <a:tc>
                  <a:txBody>
                    <a:bodyPr/>
                    <a:lstStyle/>
                    <a:p>
                      <a:pPr marL="457200" algn="ctr">
                        <a:lnSpc>
                          <a:spcPct val="105000"/>
                        </a:lnSpc>
                        <a:spcAft>
                          <a:spcPts val="0"/>
                        </a:spcAft>
                      </a:pPr>
                      <a:r>
                        <a:rPr lang="en-US" sz="1400">
                          <a:effectLst/>
                        </a:rPr>
                        <a:t>A1</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0"/>
                        </a:spcAft>
                      </a:pPr>
                      <a:r>
                        <a:rPr lang="en-US" sz="1400">
                          <a:effectLst/>
                        </a:rPr>
                        <a:t>24 – 26</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800"/>
                        </a:spcAft>
                      </a:pPr>
                      <a:r>
                        <a:rPr lang="en-US" sz="1400">
                          <a:effectLst/>
                        </a:rPr>
                        <a:t>90</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262059">
                <a:tc>
                  <a:txBody>
                    <a:bodyPr/>
                    <a:lstStyle/>
                    <a:p>
                      <a:pPr marL="457200" algn="ctr">
                        <a:lnSpc>
                          <a:spcPct val="105000"/>
                        </a:lnSpc>
                        <a:spcAft>
                          <a:spcPts val="0"/>
                        </a:spcAft>
                      </a:pPr>
                      <a:r>
                        <a:rPr lang="en-US" sz="1400">
                          <a:effectLst/>
                        </a:rPr>
                        <a:t>A2</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0"/>
                        </a:spcAft>
                      </a:pPr>
                      <a:r>
                        <a:rPr lang="en-US" sz="1400">
                          <a:effectLst/>
                        </a:rPr>
                        <a:t>21 – 24</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800"/>
                        </a:spcAft>
                      </a:pPr>
                      <a:r>
                        <a:rPr lang="en-US" sz="1400">
                          <a:effectLst/>
                        </a:rPr>
                        <a:t>89</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262059">
                <a:tc>
                  <a:txBody>
                    <a:bodyPr/>
                    <a:lstStyle/>
                    <a:p>
                      <a:pPr marL="457200" algn="ctr">
                        <a:lnSpc>
                          <a:spcPct val="105000"/>
                        </a:lnSpc>
                        <a:spcAft>
                          <a:spcPts val="0"/>
                        </a:spcAft>
                      </a:pPr>
                      <a:r>
                        <a:rPr lang="en-US" sz="1400">
                          <a:effectLst/>
                        </a:rPr>
                        <a:t>B</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0"/>
                        </a:spcAft>
                      </a:pPr>
                      <a:r>
                        <a:rPr lang="en-US" sz="1400" dirty="0">
                          <a:effectLst/>
                        </a:rPr>
                        <a:t>18 – 20</a:t>
                      </a:r>
                      <a:endParaRPr lang="en-US" sz="1400" dirty="0">
                        <a:effectLst/>
                        <a:latin typeface="Calibri"/>
                        <a:ea typeface="Times New Roman"/>
                        <a:cs typeface="Times New Roman"/>
                      </a:endParaRPr>
                    </a:p>
                  </a:txBody>
                  <a:tcPr marL="68580" marR="68580" marT="0" marB="0"/>
                </a:tc>
                <a:tc>
                  <a:txBody>
                    <a:bodyPr/>
                    <a:lstStyle/>
                    <a:p>
                      <a:pPr marL="457200" algn="ctr">
                        <a:lnSpc>
                          <a:spcPct val="105000"/>
                        </a:lnSpc>
                        <a:spcAft>
                          <a:spcPts val="800"/>
                        </a:spcAft>
                        <a:tabLst>
                          <a:tab pos="767080" algn="ctr"/>
                        </a:tabLst>
                      </a:pPr>
                      <a:r>
                        <a:rPr lang="en-US" sz="1400">
                          <a:effectLst/>
                        </a:rPr>
                        <a:t>88</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262059">
                <a:tc>
                  <a:txBody>
                    <a:bodyPr/>
                    <a:lstStyle/>
                    <a:p>
                      <a:pPr marL="457200" algn="ctr">
                        <a:lnSpc>
                          <a:spcPct val="105000"/>
                        </a:lnSpc>
                        <a:spcAft>
                          <a:spcPts val="0"/>
                        </a:spcAft>
                      </a:pPr>
                      <a:r>
                        <a:rPr lang="en-US" sz="1400">
                          <a:effectLst/>
                        </a:rPr>
                        <a:t>B1</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0"/>
                        </a:spcAft>
                      </a:pPr>
                      <a:r>
                        <a:rPr lang="en-US" sz="1400">
                          <a:effectLst/>
                        </a:rPr>
                        <a:t>15 – 17</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800"/>
                        </a:spcAft>
                      </a:pPr>
                      <a:r>
                        <a:rPr lang="en-US" sz="1400">
                          <a:effectLst/>
                        </a:rPr>
                        <a:t>87</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262059">
                <a:tc>
                  <a:txBody>
                    <a:bodyPr/>
                    <a:lstStyle/>
                    <a:p>
                      <a:pPr marL="457200" algn="ctr">
                        <a:lnSpc>
                          <a:spcPct val="105000"/>
                        </a:lnSpc>
                        <a:spcAft>
                          <a:spcPts val="0"/>
                        </a:spcAft>
                      </a:pPr>
                      <a:r>
                        <a:rPr lang="en-US" sz="1400">
                          <a:effectLst/>
                        </a:rPr>
                        <a:t>B2</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0"/>
                        </a:spcAft>
                      </a:pPr>
                      <a:r>
                        <a:rPr lang="en-US" sz="1400">
                          <a:effectLst/>
                        </a:rPr>
                        <a:t>12 – 14</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800"/>
                        </a:spcAft>
                      </a:pPr>
                      <a:r>
                        <a:rPr lang="en-US" sz="1400">
                          <a:effectLst/>
                        </a:rPr>
                        <a:t>86</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262058">
                <a:tc>
                  <a:txBody>
                    <a:bodyPr/>
                    <a:lstStyle/>
                    <a:p>
                      <a:pPr marL="457200" algn="ctr">
                        <a:lnSpc>
                          <a:spcPct val="105000"/>
                        </a:lnSpc>
                        <a:spcAft>
                          <a:spcPts val="0"/>
                        </a:spcAft>
                      </a:pPr>
                      <a:r>
                        <a:rPr lang="en-US" sz="1400">
                          <a:effectLst/>
                        </a:rPr>
                        <a:t>C</a:t>
                      </a:r>
                      <a:endParaRPr lang="en-US" sz="1400">
                        <a:effectLst/>
                        <a:latin typeface="Calibri"/>
                        <a:ea typeface="Times New Roman"/>
                        <a:cs typeface="Times New Roman"/>
                      </a:endParaRPr>
                    </a:p>
                  </a:txBody>
                  <a:tcPr marL="68580" marR="68580" marT="0" marB="0"/>
                </a:tc>
                <a:tc>
                  <a:txBody>
                    <a:bodyPr/>
                    <a:lstStyle/>
                    <a:p>
                      <a:pPr marL="457200" algn="ctr">
                        <a:lnSpc>
                          <a:spcPct val="105000"/>
                        </a:lnSpc>
                        <a:spcAft>
                          <a:spcPts val="0"/>
                        </a:spcAft>
                      </a:pPr>
                      <a:r>
                        <a:rPr lang="en-US" sz="1400" dirty="0">
                          <a:effectLst/>
                        </a:rPr>
                        <a:t>&lt;= 11</a:t>
                      </a:r>
                      <a:endParaRPr lang="en-US" sz="1400" dirty="0">
                        <a:effectLst/>
                        <a:latin typeface="Calibri"/>
                        <a:ea typeface="Times New Roman"/>
                        <a:cs typeface="Times New Roman"/>
                      </a:endParaRPr>
                    </a:p>
                  </a:txBody>
                  <a:tcPr marL="68580" marR="68580" marT="0" marB="0"/>
                </a:tc>
                <a:tc>
                  <a:txBody>
                    <a:bodyPr/>
                    <a:lstStyle/>
                    <a:p>
                      <a:pPr marL="457200" algn="ctr">
                        <a:lnSpc>
                          <a:spcPct val="105000"/>
                        </a:lnSpc>
                        <a:spcAft>
                          <a:spcPts val="800"/>
                        </a:spcAft>
                      </a:pPr>
                      <a:r>
                        <a:rPr lang="en-US" sz="1400" dirty="0">
                          <a:effectLst/>
                        </a:rPr>
                        <a:t>85</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11" name="Left Arrow Callout 10"/>
          <p:cNvSpPr/>
          <p:nvPr/>
        </p:nvSpPr>
        <p:spPr>
          <a:xfrm>
            <a:off x="5292080" y="3717032"/>
            <a:ext cx="2808312" cy="2545543"/>
          </a:xfrm>
          <a:prstGeom prst="left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err="1">
                <a:latin typeface="Arial" pitchFamily="34" charset="0"/>
                <a:cs typeface="Arial" pitchFamily="34" charset="0"/>
              </a:rPr>
              <a:t>Bobot</a:t>
            </a:r>
            <a:r>
              <a:rPr lang="en-US" sz="1600" dirty="0">
                <a:latin typeface="Arial" pitchFamily="34" charset="0"/>
                <a:cs typeface="Arial" pitchFamily="34" charset="0"/>
              </a:rPr>
              <a:t> </a:t>
            </a:r>
            <a:r>
              <a:rPr lang="en-US" sz="1600" dirty="0" err="1">
                <a:latin typeface="Arial" pitchFamily="34" charset="0"/>
                <a:cs typeface="Arial" pitchFamily="34" charset="0"/>
              </a:rPr>
              <a:t>sertifikat</a:t>
            </a:r>
            <a:r>
              <a:rPr lang="en-US" sz="1600" dirty="0">
                <a:latin typeface="Arial" pitchFamily="34" charset="0"/>
                <a:cs typeface="Arial" pitchFamily="34" charset="0"/>
              </a:rPr>
              <a:t> k</a:t>
            </a:r>
            <a:r>
              <a:rPr lang="id-ID" sz="1600" dirty="0">
                <a:latin typeface="Arial" pitchFamily="34" charset="0"/>
                <a:cs typeface="Arial" pitchFamily="34" charset="0"/>
              </a:rPr>
              <a:t>etua dalam Organisasi Siswa Intra Sekolah/Madrasah (OSIS/OSIM) dan Organisasi Kepanduan (Pramuka)</a:t>
            </a:r>
            <a:endParaRPr lang="en-US" sz="1600" dirty="0"/>
          </a:p>
          <a:p>
            <a:pPr algn="ctr"/>
            <a:endParaRPr lang="en-US" sz="1600" dirty="0"/>
          </a:p>
        </p:txBody>
      </p:sp>
      <p:sp>
        <p:nvSpPr>
          <p:cNvPr id="12" name="Right Arrow Callout 11"/>
          <p:cNvSpPr/>
          <p:nvPr/>
        </p:nvSpPr>
        <p:spPr>
          <a:xfrm>
            <a:off x="251520" y="1268760"/>
            <a:ext cx="2304256" cy="2016224"/>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a:t>Bobot</a:t>
            </a:r>
            <a:r>
              <a:rPr lang="en-US" sz="1600" dirty="0"/>
              <a:t> </a:t>
            </a:r>
            <a:r>
              <a:rPr lang="en-US" sz="1600" dirty="0" err="1"/>
              <a:t>Sertifikat</a:t>
            </a:r>
            <a:r>
              <a:rPr lang="en-US" sz="1600" dirty="0"/>
              <a:t> </a:t>
            </a:r>
            <a:r>
              <a:rPr lang="en-US" sz="1600" dirty="0" err="1"/>
              <a:t>Prestasi</a:t>
            </a:r>
            <a:r>
              <a:rPr lang="en-US" sz="1600" dirty="0"/>
              <a:t> </a:t>
            </a:r>
            <a:r>
              <a:rPr lang="en-US" sz="1600" dirty="0" err="1"/>
              <a:t>Akademik</a:t>
            </a:r>
            <a:r>
              <a:rPr lang="en-US" sz="1600" dirty="0"/>
              <a:t> </a:t>
            </a:r>
            <a:r>
              <a:rPr lang="en-US" sz="1600" dirty="0" err="1"/>
              <a:t>dan</a:t>
            </a:r>
            <a:r>
              <a:rPr lang="en-US" sz="1600" dirty="0"/>
              <a:t> </a:t>
            </a:r>
            <a:r>
              <a:rPr lang="en-US" sz="1600" dirty="0" err="1"/>
              <a:t>Prestasi</a:t>
            </a:r>
            <a:r>
              <a:rPr lang="en-US" sz="1600" dirty="0"/>
              <a:t> </a:t>
            </a:r>
            <a:r>
              <a:rPr lang="en-US" sz="1600" dirty="0" err="1"/>
              <a:t>Nonakademik</a:t>
            </a:r>
            <a:r>
              <a:rPr lang="en-US" sz="1600" dirty="0"/>
              <a:t> </a:t>
            </a:r>
          </a:p>
        </p:txBody>
      </p:sp>
      <p:pic>
        <p:nvPicPr>
          <p:cNvPr id="7"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2048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16662565"/>
              </p:ext>
            </p:extLst>
          </p:nvPr>
        </p:nvGraphicFramePr>
        <p:xfrm>
          <a:off x="899592" y="1124744"/>
          <a:ext cx="2808312" cy="5162850"/>
        </p:xfrm>
        <a:graphic>
          <a:graphicData uri="http://schemas.openxmlformats.org/drawingml/2006/table">
            <a:tbl>
              <a:tblPr firstRow="1" firstCol="1" bandRow="1">
                <a:tableStyleId>{E8B1032C-EA38-4F05-BA0D-38AFFFC7BED3}</a:tableStyleId>
              </a:tblPr>
              <a:tblGrid>
                <a:gridCol w="158417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360040">
                <a:tc>
                  <a:txBody>
                    <a:bodyPr/>
                    <a:lstStyle/>
                    <a:p>
                      <a:pPr marL="457200" algn="ctr">
                        <a:lnSpc>
                          <a:spcPct val="105000"/>
                        </a:lnSpc>
                        <a:spcAft>
                          <a:spcPts val="0"/>
                        </a:spcAft>
                      </a:pPr>
                      <a:r>
                        <a:rPr lang="en-US" sz="1400" dirty="0" err="1">
                          <a:effectLst/>
                        </a:rPr>
                        <a:t>Nilai</a:t>
                      </a:r>
                      <a:r>
                        <a:rPr lang="en-US" sz="1400" dirty="0">
                          <a:effectLst/>
                        </a:rPr>
                        <a:t> </a:t>
                      </a:r>
                      <a:r>
                        <a:rPr lang="en-US" sz="1400" dirty="0" err="1">
                          <a:effectLst/>
                        </a:rPr>
                        <a:t>Rapor</a:t>
                      </a:r>
                      <a:endParaRPr lang="en-US" sz="1400" dirty="0">
                        <a:effectLst/>
                        <a:latin typeface="Calibri"/>
                        <a:ea typeface="Times New Roman"/>
                        <a:cs typeface="Times New Roman"/>
                      </a:endParaRPr>
                    </a:p>
                  </a:txBody>
                  <a:tcPr marL="68580" marR="68580" marT="0" marB="0" anchor="ctr"/>
                </a:tc>
                <a:tc>
                  <a:txBody>
                    <a:bodyPr/>
                    <a:lstStyle/>
                    <a:p>
                      <a:pPr marL="93663" indent="0" algn="ctr">
                        <a:lnSpc>
                          <a:spcPct val="105000"/>
                        </a:lnSpc>
                        <a:spcAft>
                          <a:spcPts val="0"/>
                        </a:spcAft>
                      </a:pPr>
                      <a:r>
                        <a:rPr lang="en-US" sz="1400" dirty="0" err="1">
                          <a:effectLst/>
                        </a:rPr>
                        <a:t>Bobot</a:t>
                      </a:r>
                      <a:r>
                        <a:rPr lang="en-US" sz="1400" dirty="0">
                          <a:effectLst/>
                        </a:rPr>
                        <a:t>/</a:t>
                      </a:r>
                    </a:p>
                    <a:p>
                      <a:pPr marL="93663" indent="0" algn="ctr">
                        <a:lnSpc>
                          <a:spcPct val="105000"/>
                        </a:lnSpc>
                        <a:spcAft>
                          <a:spcPts val="0"/>
                        </a:spcAft>
                      </a:pPr>
                      <a:r>
                        <a:rPr lang="en-US" sz="1400" dirty="0" err="1">
                          <a:effectLst/>
                        </a:rPr>
                        <a:t>Skor</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15035">
                <a:tc>
                  <a:txBody>
                    <a:bodyPr/>
                    <a:lstStyle/>
                    <a:p>
                      <a:pPr marL="457200" algn="ctr">
                        <a:lnSpc>
                          <a:spcPct val="105000"/>
                        </a:lnSpc>
                        <a:spcAft>
                          <a:spcPts val="0"/>
                        </a:spcAft>
                      </a:pPr>
                      <a:r>
                        <a:rPr lang="en-US" sz="1400">
                          <a:effectLst/>
                        </a:rPr>
                        <a:t>&gt;= 98</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94</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15035">
                <a:tc>
                  <a:txBody>
                    <a:bodyPr/>
                    <a:lstStyle/>
                    <a:p>
                      <a:pPr marL="457200" algn="ctr">
                        <a:lnSpc>
                          <a:spcPct val="105000"/>
                        </a:lnSpc>
                        <a:spcAft>
                          <a:spcPts val="0"/>
                        </a:spcAft>
                      </a:pPr>
                      <a:r>
                        <a:rPr lang="en-US" sz="1400" dirty="0">
                          <a:effectLst/>
                        </a:rPr>
                        <a:t>97.00 – 97.99</a:t>
                      </a:r>
                      <a:endParaRPr lang="en-US" sz="1400" dirty="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93</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15035">
                <a:tc>
                  <a:txBody>
                    <a:bodyPr/>
                    <a:lstStyle/>
                    <a:p>
                      <a:pPr marL="457200" algn="ctr">
                        <a:lnSpc>
                          <a:spcPct val="105000"/>
                        </a:lnSpc>
                        <a:spcAft>
                          <a:spcPts val="0"/>
                        </a:spcAft>
                      </a:pPr>
                      <a:r>
                        <a:rPr lang="en-US" sz="1400">
                          <a:effectLst/>
                        </a:rPr>
                        <a:t>96.00 – 96.99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92</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315035">
                <a:tc>
                  <a:txBody>
                    <a:bodyPr/>
                    <a:lstStyle/>
                    <a:p>
                      <a:pPr marL="457200" algn="ctr">
                        <a:lnSpc>
                          <a:spcPct val="105000"/>
                        </a:lnSpc>
                        <a:spcAft>
                          <a:spcPts val="0"/>
                        </a:spcAft>
                      </a:pPr>
                      <a:r>
                        <a:rPr lang="en-US" sz="1400">
                          <a:effectLst/>
                        </a:rPr>
                        <a:t>95.00 – 95.99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91</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315035">
                <a:tc>
                  <a:txBody>
                    <a:bodyPr/>
                    <a:lstStyle/>
                    <a:p>
                      <a:pPr marL="457200" algn="ctr">
                        <a:lnSpc>
                          <a:spcPct val="105000"/>
                        </a:lnSpc>
                        <a:spcAft>
                          <a:spcPts val="0"/>
                        </a:spcAft>
                      </a:pPr>
                      <a:r>
                        <a:rPr lang="en-US" sz="1400">
                          <a:effectLst/>
                        </a:rPr>
                        <a:t>94.00 – 94.99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90</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315035">
                <a:tc>
                  <a:txBody>
                    <a:bodyPr/>
                    <a:lstStyle/>
                    <a:p>
                      <a:pPr marL="457200" algn="ctr">
                        <a:lnSpc>
                          <a:spcPct val="105000"/>
                        </a:lnSpc>
                        <a:spcAft>
                          <a:spcPts val="0"/>
                        </a:spcAft>
                      </a:pPr>
                      <a:r>
                        <a:rPr lang="en-US" sz="1400">
                          <a:effectLst/>
                        </a:rPr>
                        <a:t>93.00 – 93.00</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89</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315035">
                <a:tc>
                  <a:txBody>
                    <a:bodyPr/>
                    <a:lstStyle/>
                    <a:p>
                      <a:pPr marL="457200" algn="ctr">
                        <a:lnSpc>
                          <a:spcPct val="105000"/>
                        </a:lnSpc>
                        <a:spcAft>
                          <a:spcPts val="0"/>
                        </a:spcAft>
                      </a:pPr>
                      <a:r>
                        <a:rPr lang="en-US" sz="1400">
                          <a:effectLst/>
                        </a:rPr>
                        <a:t>92.00 – 92.99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88</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r h="315035">
                <a:tc>
                  <a:txBody>
                    <a:bodyPr/>
                    <a:lstStyle/>
                    <a:p>
                      <a:pPr marL="457200" algn="ctr">
                        <a:lnSpc>
                          <a:spcPct val="105000"/>
                        </a:lnSpc>
                        <a:spcAft>
                          <a:spcPts val="0"/>
                        </a:spcAft>
                      </a:pPr>
                      <a:r>
                        <a:rPr lang="en-US" sz="1400">
                          <a:effectLst/>
                        </a:rPr>
                        <a:t>91.00 – 91.99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87</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315035">
                <a:tc>
                  <a:txBody>
                    <a:bodyPr/>
                    <a:lstStyle/>
                    <a:p>
                      <a:pPr marL="457200" algn="ctr">
                        <a:lnSpc>
                          <a:spcPct val="105000"/>
                        </a:lnSpc>
                        <a:spcAft>
                          <a:spcPts val="0"/>
                        </a:spcAft>
                      </a:pPr>
                      <a:r>
                        <a:rPr lang="en-US" sz="1400">
                          <a:effectLst/>
                        </a:rPr>
                        <a:t>90.00 – 90.00</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86</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315035">
                <a:tc>
                  <a:txBody>
                    <a:bodyPr/>
                    <a:lstStyle/>
                    <a:p>
                      <a:pPr marL="457200" algn="ctr">
                        <a:lnSpc>
                          <a:spcPct val="105000"/>
                        </a:lnSpc>
                        <a:spcAft>
                          <a:spcPts val="0"/>
                        </a:spcAft>
                      </a:pPr>
                      <a:r>
                        <a:rPr lang="en-US" sz="1400">
                          <a:effectLst/>
                        </a:rPr>
                        <a:t>89.00 – 89.99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85</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0"/>
                  </a:ext>
                </a:extLst>
              </a:tr>
              <a:tr h="315035">
                <a:tc>
                  <a:txBody>
                    <a:bodyPr/>
                    <a:lstStyle/>
                    <a:p>
                      <a:pPr marL="457200" algn="ctr">
                        <a:lnSpc>
                          <a:spcPct val="105000"/>
                        </a:lnSpc>
                        <a:spcAft>
                          <a:spcPts val="0"/>
                        </a:spcAft>
                      </a:pPr>
                      <a:r>
                        <a:rPr lang="en-US" sz="1400">
                          <a:effectLst/>
                        </a:rPr>
                        <a:t>88.00 – 88.00</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84</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1"/>
                  </a:ext>
                </a:extLst>
              </a:tr>
              <a:tr h="315035">
                <a:tc>
                  <a:txBody>
                    <a:bodyPr/>
                    <a:lstStyle/>
                    <a:p>
                      <a:pPr marL="457200" algn="ctr">
                        <a:lnSpc>
                          <a:spcPct val="105000"/>
                        </a:lnSpc>
                        <a:spcAft>
                          <a:spcPts val="0"/>
                        </a:spcAft>
                      </a:pPr>
                      <a:r>
                        <a:rPr lang="en-US" sz="1400">
                          <a:effectLst/>
                        </a:rPr>
                        <a:t>87.00 – 87.99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83</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2"/>
                  </a:ext>
                </a:extLst>
              </a:tr>
              <a:tr h="315035">
                <a:tc>
                  <a:txBody>
                    <a:bodyPr/>
                    <a:lstStyle/>
                    <a:p>
                      <a:pPr marL="457200" algn="ctr">
                        <a:lnSpc>
                          <a:spcPct val="105000"/>
                        </a:lnSpc>
                        <a:spcAft>
                          <a:spcPts val="0"/>
                        </a:spcAft>
                      </a:pPr>
                      <a:r>
                        <a:rPr lang="en-US" sz="1400">
                          <a:effectLst/>
                        </a:rPr>
                        <a:t>86.00 – 86.99</a:t>
                      </a:r>
                      <a:endParaRPr lang="en-US" sz="140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82</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3"/>
                  </a:ext>
                </a:extLst>
              </a:tr>
              <a:tr h="315035">
                <a:tc>
                  <a:txBody>
                    <a:bodyPr/>
                    <a:lstStyle/>
                    <a:p>
                      <a:pPr marL="457200" algn="ctr">
                        <a:lnSpc>
                          <a:spcPct val="105000"/>
                        </a:lnSpc>
                        <a:spcAft>
                          <a:spcPts val="0"/>
                        </a:spcAft>
                      </a:pPr>
                      <a:r>
                        <a:rPr lang="en-US" sz="1400" dirty="0">
                          <a:effectLst/>
                        </a:rPr>
                        <a:t>85.00 – 85.99</a:t>
                      </a:r>
                      <a:endParaRPr lang="en-US" sz="1400" dirty="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81</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4"/>
                  </a:ext>
                </a:extLst>
              </a:tr>
              <a:tr h="315035">
                <a:tc>
                  <a:txBody>
                    <a:bodyPr/>
                    <a:lstStyle/>
                    <a:p>
                      <a:pPr marL="457200" algn="ctr">
                        <a:lnSpc>
                          <a:spcPct val="105000"/>
                        </a:lnSpc>
                        <a:spcAft>
                          <a:spcPts val="0"/>
                        </a:spcAft>
                      </a:pPr>
                      <a:r>
                        <a:rPr lang="en-US" sz="1400" dirty="0">
                          <a:effectLst/>
                        </a:rPr>
                        <a:t>&lt; 85.00</a:t>
                      </a:r>
                      <a:endParaRPr lang="en-US" sz="1400" dirty="0">
                        <a:effectLst/>
                        <a:latin typeface="Calibri"/>
                        <a:ea typeface="Times New Roman"/>
                        <a:cs typeface="Times New Roman"/>
                      </a:endParaRPr>
                    </a:p>
                  </a:txBody>
                  <a:tcPr marL="68580" marR="68580" marT="0" marB="0" anchor="ctr"/>
                </a:tc>
                <a:tc>
                  <a:txBody>
                    <a:bodyPr/>
                    <a:lstStyle/>
                    <a:p>
                      <a:pPr marL="457200" algn="l">
                        <a:lnSpc>
                          <a:spcPct val="105000"/>
                        </a:lnSpc>
                        <a:spcAft>
                          <a:spcPts val="800"/>
                        </a:spcAft>
                      </a:pPr>
                      <a:r>
                        <a:rPr lang="en-US" sz="1400" dirty="0">
                          <a:effectLst/>
                        </a:rPr>
                        <a:t>80</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21645324"/>
              </p:ext>
            </p:extLst>
          </p:nvPr>
        </p:nvGraphicFramePr>
        <p:xfrm>
          <a:off x="5292081" y="1412776"/>
          <a:ext cx="2880319" cy="4774161"/>
        </p:xfrm>
        <a:graphic>
          <a:graphicData uri="http://schemas.openxmlformats.org/drawingml/2006/table">
            <a:tbl>
              <a:tblPr firstRow="1" firstCol="1" bandRow="1">
                <a:tableStyleId>{E8B1032C-EA38-4F05-BA0D-38AFFFC7BED3}</a:tableStyleId>
              </a:tblPr>
              <a:tblGrid>
                <a:gridCol w="115212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65824">
                <a:tc>
                  <a:txBody>
                    <a:bodyPr/>
                    <a:lstStyle/>
                    <a:p>
                      <a:pPr marL="457200" algn="ctr">
                        <a:lnSpc>
                          <a:spcPct val="105000"/>
                        </a:lnSpc>
                        <a:spcAft>
                          <a:spcPts val="0"/>
                        </a:spcAft>
                      </a:pPr>
                      <a:r>
                        <a:rPr lang="en-US" sz="1400" dirty="0" err="1">
                          <a:effectLst/>
                        </a:rPr>
                        <a:t>Jumlah</a:t>
                      </a:r>
                      <a:r>
                        <a:rPr lang="en-US" sz="1400" dirty="0">
                          <a:effectLst/>
                        </a:rPr>
                        <a:t> </a:t>
                      </a:r>
                      <a:r>
                        <a:rPr lang="en-US" sz="1400" dirty="0" err="1">
                          <a:effectLst/>
                        </a:rPr>
                        <a:t>Juz</a:t>
                      </a:r>
                      <a:endParaRPr lang="en-US" sz="1400" dirty="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Bobot/Skor</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354501">
                <a:tc>
                  <a:txBody>
                    <a:bodyPr/>
                    <a:lstStyle/>
                    <a:p>
                      <a:pPr marL="457200" algn="ctr">
                        <a:lnSpc>
                          <a:spcPct val="105000"/>
                        </a:lnSpc>
                        <a:spcAft>
                          <a:spcPts val="0"/>
                        </a:spcAft>
                      </a:pPr>
                      <a:r>
                        <a:rPr lang="en-US" sz="1400">
                          <a:effectLst/>
                        </a:rPr>
                        <a:t>&gt;= 13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100</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354501">
                <a:tc>
                  <a:txBody>
                    <a:bodyPr/>
                    <a:lstStyle/>
                    <a:p>
                      <a:pPr marL="457200" algn="ctr">
                        <a:lnSpc>
                          <a:spcPct val="105000"/>
                        </a:lnSpc>
                        <a:spcAft>
                          <a:spcPts val="0"/>
                        </a:spcAft>
                      </a:pPr>
                      <a:r>
                        <a:rPr lang="en-US" sz="1400">
                          <a:effectLst/>
                        </a:rPr>
                        <a:t>12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99</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354501">
                <a:tc>
                  <a:txBody>
                    <a:bodyPr/>
                    <a:lstStyle/>
                    <a:p>
                      <a:pPr marL="457200" algn="ctr">
                        <a:lnSpc>
                          <a:spcPct val="105000"/>
                        </a:lnSpc>
                        <a:spcAft>
                          <a:spcPts val="0"/>
                        </a:spcAft>
                      </a:pPr>
                      <a:r>
                        <a:rPr lang="en-US" sz="1400">
                          <a:effectLst/>
                        </a:rPr>
                        <a:t>11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dirty="0">
                          <a:effectLst/>
                        </a:rPr>
                        <a:t>98</a:t>
                      </a:r>
                      <a:endParaRPr lang="en-US" sz="1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354501">
                <a:tc>
                  <a:txBody>
                    <a:bodyPr/>
                    <a:lstStyle/>
                    <a:p>
                      <a:pPr marL="457200" algn="ctr">
                        <a:lnSpc>
                          <a:spcPct val="105000"/>
                        </a:lnSpc>
                        <a:spcAft>
                          <a:spcPts val="0"/>
                        </a:spcAft>
                      </a:pPr>
                      <a:r>
                        <a:rPr lang="en-US" sz="1400">
                          <a:effectLst/>
                        </a:rPr>
                        <a:t>10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97</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354501">
                <a:tc>
                  <a:txBody>
                    <a:bodyPr/>
                    <a:lstStyle/>
                    <a:p>
                      <a:pPr marL="457200" algn="ctr">
                        <a:lnSpc>
                          <a:spcPct val="105000"/>
                        </a:lnSpc>
                        <a:spcAft>
                          <a:spcPts val="0"/>
                        </a:spcAft>
                      </a:pPr>
                      <a:r>
                        <a:rPr lang="en-US" sz="1400">
                          <a:effectLst/>
                        </a:rPr>
                        <a:t>9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96</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354501">
                <a:tc>
                  <a:txBody>
                    <a:bodyPr/>
                    <a:lstStyle/>
                    <a:p>
                      <a:pPr marL="457200" algn="ctr">
                        <a:lnSpc>
                          <a:spcPct val="105000"/>
                        </a:lnSpc>
                        <a:spcAft>
                          <a:spcPts val="0"/>
                        </a:spcAft>
                      </a:pPr>
                      <a:r>
                        <a:rPr lang="en-US" sz="1400">
                          <a:effectLst/>
                        </a:rPr>
                        <a:t>8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95</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354501">
                <a:tc>
                  <a:txBody>
                    <a:bodyPr/>
                    <a:lstStyle/>
                    <a:p>
                      <a:pPr marL="457200" algn="ctr">
                        <a:lnSpc>
                          <a:spcPct val="105000"/>
                        </a:lnSpc>
                        <a:spcAft>
                          <a:spcPts val="0"/>
                        </a:spcAft>
                      </a:pPr>
                      <a:r>
                        <a:rPr lang="en-US" sz="1400">
                          <a:effectLst/>
                        </a:rPr>
                        <a:t>7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94</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354501">
                <a:tc>
                  <a:txBody>
                    <a:bodyPr/>
                    <a:lstStyle/>
                    <a:p>
                      <a:pPr marL="457200" algn="ctr">
                        <a:lnSpc>
                          <a:spcPct val="105000"/>
                        </a:lnSpc>
                        <a:spcAft>
                          <a:spcPts val="0"/>
                        </a:spcAft>
                      </a:pPr>
                      <a:r>
                        <a:rPr lang="en-US" sz="1400">
                          <a:effectLst/>
                        </a:rPr>
                        <a:t>6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93</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8"/>
                  </a:ext>
                </a:extLst>
              </a:tr>
              <a:tr h="354501">
                <a:tc>
                  <a:txBody>
                    <a:bodyPr/>
                    <a:lstStyle/>
                    <a:p>
                      <a:pPr marL="457200" algn="ctr">
                        <a:lnSpc>
                          <a:spcPct val="105000"/>
                        </a:lnSpc>
                        <a:spcAft>
                          <a:spcPts val="0"/>
                        </a:spcAft>
                      </a:pPr>
                      <a:r>
                        <a:rPr lang="en-US" sz="1400">
                          <a:effectLst/>
                        </a:rPr>
                        <a:t>5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92</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9"/>
                  </a:ext>
                </a:extLst>
              </a:tr>
              <a:tr h="354501">
                <a:tc>
                  <a:txBody>
                    <a:bodyPr/>
                    <a:lstStyle/>
                    <a:p>
                      <a:pPr marL="457200" algn="ctr">
                        <a:lnSpc>
                          <a:spcPct val="105000"/>
                        </a:lnSpc>
                        <a:spcAft>
                          <a:spcPts val="0"/>
                        </a:spcAft>
                      </a:pPr>
                      <a:r>
                        <a:rPr lang="en-US" sz="1400">
                          <a:effectLst/>
                        </a:rPr>
                        <a:t>4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91</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10"/>
                  </a:ext>
                </a:extLst>
              </a:tr>
              <a:tr h="354501">
                <a:tc>
                  <a:txBody>
                    <a:bodyPr/>
                    <a:lstStyle/>
                    <a:p>
                      <a:pPr marL="457200" algn="ctr">
                        <a:lnSpc>
                          <a:spcPct val="105000"/>
                        </a:lnSpc>
                        <a:spcAft>
                          <a:spcPts val="0"/>
                        </a:spcAft>
                      </a:pPr>
                      <a:r>
                        <a:rPr lang="en-US" sz="1400">
                          <a:effectLst/>
                        </a:rPr>
                        <a:t>3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a:effectLst/>
                        </a:rPr>
                        <a:t>90</a:t>
                      </a:r>
                      <a:endParaRPr lang="en-US" sz="14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11"/>
                  </a:ext>
                </a:extLst>
              </a:tr>
              <a:tr h="354501">
                <a:tc>
                  <a:txBody>
                    <a:bodyPr/>
                    <a:lstStyle/>
                    <a:p>
                      <a:pPr marL="457200" algn="ctr">
                        <a:lnSpc>
                          <a:spcPct val="105000"/>
                        </a:lnSpc>
                        <a:spcAft>
                          <a:spcPts val="0"/>
                        </a:spcAft>
                      </a:pPr>
                      <a:r>
                        <a:rPr lang="en-US" sz="1400">
                          <a:effectLst/>
                        </a:rPr>
                        <a:t>2 Juz</a:t>
                      </a:r>
                      <a:endParaRPr lang="en-US" sz="1400">
                        <a:effectLst/>
                        <a:latin typeface="Calibri"/>
                        <a:ea typeface="Times New Roman"/>
                        <a:cs typeface="Times New Roman"/>
                      </a:endParaRPr>
                    </a:p>
                  </a:txBody>
                  <a:tcPr marL="68580" marR="68580" marT="0" marB="0" anchor="ctr"/>
                </a:tc>
                <a:tc>
                  <a:txBody>
                    <a:bodyPr/>
                    <a:lstStyle/>
                    <a:p>
                      <a:pPr marL="457200" algn="ctr">
                        <a:lnSpc>
                          <a:spcPct val="105000"/>
                        </a:lnSpc>
                        <a:spcAft>
                          <a:spcPts val="800"/>
                        </a:spcAft>
                      </a:pPr>
                      <a:r>
                        <a:rPr lang="en-US" sz="1400" dirty="0">
                          <a:effectLst/>
                        </a:rPr>
                        <a:t>89</a:t>
                      </a:r>
                      <a:endParaRPr lang="en-US" sz="14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12"/>
                  </a:ext>
                </a:extLst>
              </a:tr>
            </a:tbl>
          </a:graphicData>
        </a:graphic>
      </p:graphicFrame>
      <p:sp>
        <p:nvSpPr>
          <p:cNvPr id="5" name="Title 1"/>
          <p:cNvSpPr txBox="1">
            <a:spLocks/>
          </p:cNvSpPr>
          <p:nvPr/>
        </p:nvSpPr>
        <p:spPr>
          <a:xfrm>
            <a:off x="5076056" y="789820"/>
            <a:ext cx="3312368" cy="43894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4625" lvl="2" algn="ctr" rtl="0">
              <a:spcBef>
                <a:spcPct val="0"/>
              </a:spcBef>
            </a:pPr>
            <a:r>
              <a:rPr lang="en-US" dirty="0" err="1"/>
              <a:t>Bobot</a:t>
            </a:r>
            <a:r>
              <a:rPr lang="en-US" dirty="0"/>
              <a:t> </a:t>
            </a:r>
            <a:r>
              <a:rPr lang="en-US" dirty="0" err="1"/>
              <a:t>Sertifikat</a:t>
            </a:r>
            <a:r>
              <a:rPr lang="en-US" dirty="0"/>
              <a:t> </a:t>
            </a:r>
            <a:r>
              <a:rPr lang="en-US" dirty="0" err="1"/>
              <a:t>Hafidz</a:t>
            </a:r>
            <a:r>
              <a:rPr lang="en-US" dirty="0"/>
              <a:t> Qur’an</a:t>
            </a:r>
          </a:p>
        </p:txBody>
      </p:sp>
      <p:sp>
        <p:nvSpPr>
          <p:cNvPr id="3" name="Rectangle 2"/>
          <p:cNvSpPr/>
          <p:nvPr/>
        </p:nvSpPr>
        <p:spPr>
          <a:xfrm>
            <a:off x="899592" y="639960"/>
            <a:ext cx="272702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174625" lvl="2"/>
            <a:r>
              <a:rPr lang="en-US" dirty="0" err="1"/>
              <a:t>Bobot</a:t>
            </a:r>
            <a:r>
              <a:rPr lang="en-US" dirty="0"/>
              <a:t> </a:t>
            </a:r>
            <a:r>
              <a:rPr lang="en-US" dirty="0" err="1"/>
              <a:t>Rerata</a:t>
            </a:r>
            <a:r>
              <a:rPr lang="en-US" dirty="0"/>
              <a:t> </a:t>
            </a:r>
            <a:r>
              <a:rPr lang="en-US" dirty="0" err="1"/>
              <a:t>Nilai</a:t>
            </a:r>
            <a:r>
              <a:rPr lang="en-US" dirty="0"/>
              <a:t> </a:t>
            </a:r>
            <a:r>
              <a:rPr lang="en-US" dirty="0" err="1"/>
              <a:t>Rapor</a:t>
            </a:r>
            <a:endParaRPr lang="en-US" sz="1600" dirty="0"/>
          </a:p>
        </p:txBody>
      </p:sp>
      <p:pic>
        <p:nvPicPr>
          <p:cNvPr id="21506" name="Picture 2" descr="C:\Users\DAC\Downloads\pngtree-ilustrasi-murid-sekolah-dengan-hijab-png-image_61144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096" y="1714500"/>
            <a:ext cx="4090764" cy="4090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2030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AC\Downloads\keluarg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340768"/>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548680"/>
            <a:ext cx="5328592" cy="654968"/>
          </a:xfrm>
        </p:spPr>
        <p:txBody>
          <a:bodyPr>
            <a:normAutofit/>
          </a:bodyPr>
          <a:lstStyle/>
          <a:p>
            <a:pPr algn="l"/>
            <a:r>
              <a:rPr lang="en-GB" sz="2800" dirty="0"/>
              <a:t>4. </a:t>
            </a:r>
            <a:r>
              <a:rPr lang="id-ID" sz="2800" dirty="0"/>
              <a:t>Jalur Mutasi</a:t>
            </a:r>
            <a:endParaRPr lang="en-US" sz="2800" dirty="0"/>
          </a:p>
        </p:txBody>
      </p:sp>
      <p:sp>
        <p:nvSpPr>
          <p:cNvPr id="3" name="Content Placeholder 2"/>
          <p:cNvSpPr>
            <a:spLocks noGrp="1"/>
          </p:cNvSpPr>
          <p:nvPr>
            <p:ph idx="1"/>
          </p:nvPr>
        </p:nvSpPr>
        <p:spPr>
          <a:xfrm>
            <a:off x="395536" y="1340768"/>
            <a:ext cx="8568952" cy="5040560"/>
          </a:xfrm>
        </p:spPr>
        <p:txBody>
          <a:bodyPr anchor="t" anchorCtr="0">
            <a:noAutofit/>
          </a:bodyPr>
          <a:lstStyle/>
          <a:p>
            <a:pPr marL="457200" lvl="3" indent="-457200">
              <a:buFont typeface="+mj-lt"/>
              <a:buAutoNum type="alphaLcPeriod"/>
            </a:pPr>
            <a:r>
              <a:rPr lang="id-ID" sz="1800" dirty="0"/>
              <a:t>Jalur Mutasi adalah jalur dalam penerimaan murid baru yang diperuntukkan bagi calon murid yang berpindah domisili karena perpindahan tugas dari orang tua/wali dan bagi anak GTK yang mendaftar di satuan pendidikan tempat orang tua bertugas.</a:t>
            </a:r>
            <a:endParaRPr lang="en-US" sz="1800" dirty="0"/>
          </a:p>
          <a:p>
            <a:pPr marL="457200" lvl="3" indent="-457200">
              <a:buFont typeface="+mj-lt"/>
              <a:buAutoNum type="alphaLcPeriod"/>
            </a:pPr>
            <a:r>
              <a:rPr lang="id-ID" sz="1800" dirty="0"/>
              <a:t>Persyaratan khusus pada Jalur Mutasi bagi calon murid baru yang berpindah domisili karena tugas orang tua/wali harus memiliki: </a:t>
            </a:r>
            <a:endParaRPr lang="en-US" sz="1800" dirty="0"/>
          </a:p>
          <a:p>
            <a:pPr marL="1082675" lvl="0" indent="-457200" defTabSz="1082675">
              <a:buFont typeface="+mj-lt"/>
              <a:buAutoNum type="arabicParenR"/>
            </a:pPr>
            <a:r>
              <a:rPr lang="id-ID" sz="1800" dirty="0"/>
              <a:t>surat penugasan dari instansi, lembaga, atau perusahaan yang mempekerjakan orang tua/wali; dan </a:t>
            </a:r>
            <a:endParaRPr lang="en-US" sz="1800" dirty="0"/>
          </a:p>
          <a:p>
            <a:pPr marL="1082675" indent="-457200" defTabSz="1082675">
              <a:buFont typeface="+mj-lt"/>
              <a:buAutoNum type="arabicParenR"/>
            </a:pPr>
            <a:r>
              <a:rPr lang="id-ID" sz="1800" dirty="0"/>
              <a:t>surat keterangan pindah domisili orang tua/wali calon murid yang diterbitkan oleh pejabat yang berwenang.</a:t>
            </a:r>
            <a:endParaRPr lang="en-GB" sz="1800" dirty="0"/>
          </a:p>
          <a:p>
            <a:pPr marL="457200" lvl="3" indent="-457200">
              <a:buFont typeface="+mj-lt"/>
              <a:buAutoNum type="alphaLcPeriod" startAt="3"/>
            </a:pPr>
            <a:r>
              <a:rPr lang="id-ID" sz="1800" dirty="0"/>
              <a:t>Persyaratan khusus pada Jalur Mutasi bagi calon murid yang berasal dari anak GTK harus memiliki: </a:t>
            </a:r>
            <a:endParaRPr lang="en-US" sz="1800" dirty="0"/>
          </a:p>
          <a:p>
            <a:pPr marL="1123950" lvl="1" indent="-514350">
              <a:buFont typeface="+mj-lt"/>
              <a:buAutoNum type="arabicParenR"/>
            </a:pPr>
            <a:r>
              <a:rPr lang="id-ID" sz="1800" dirty="0"/>
              <a:t>surat penugasan orang tua sebagai GTK; dan </a:t>
            </a:r>
            <a:endParaRPr lang="en-US" sz="1800" dirty="0"/>
          </a:p>
          <a:p>
            <a:pPr marL="1123950" lvl="1" indent="-514350">
              <a:buFont typeface="+mj-lt"/>
              <a:buAutoNum type="arabicParenR"/>
            </a:pPr>
            <a:r>
              <a:rPr lang="id-ID" sz="1800" dirty="0"/>
              <a:t>kartu keluarga.</a:t>
            </a:r>
            <a:endParaRPr lang="en-US" sz="1800" dirty="0"/>
          </a:p>
          <a:p>
            <a:pPr marL="514350" indent="-514350">
              <a:buFont typeface="+mj-lt"/>
              <a:buAutoNum type="alphaLcPeriod" startAt="4"/>
            </a:pPr>
            <a:r>
              <a:rPr lang="id-ID" sz="1800" dirty="0"/>
              <a:t>Surat penugasan dari instansi, lembaga, atau perusahaan yang mempekerjakan orang tua/wali paling lama 1 (satu) tahun sebelum tanggal pendaftaran penerimaan murid baru.</a:t>
            </a:r>
            <a:endParaRPr lang="en-US" sz="1800" dirty="0"/>
          </a:p>
        </p:txBody>
      </p:sp>
      <p:sp>
        <p:nvSpPr>
          <p:cNvPr id="4" name="Title 1"/>
          <p:cNvSpPr txBox="1">
            <a:spLocks/>
          </p:cNvSpPr>
          <p:nvPr/>
        </p:nvSpPr>
        <p:spPr>
          <a:xfrm>
            <a:off x="1206426" y="19126"/>
            <a:ext cx="6245894" cy="3855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rtl="0">
              <a:spcBef>
                <a:spcPct val="0"/>
              </a:spcBef>
            </a:pPr>
            <a:r>
              <a:rPr lang="id-ID" sz="2400" b="1" dirty="0">
                <a:solidFill>
                  <a:schemeClr val="bg1"/>
                </a:solidFill>
              </a:rPr>
              <a:t>Persyaratan Khusus SMA Negeri</a:t>
            </a:r>
            <a:endParaRPr lang="en-US" sz="2400" dirty="0">
              <a:solidFill>
                <a:schemeClr val="bg1"/>
              </a:solidFill>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452320" y="6348464"/>
            <a:ext cx="1691680" cy="46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326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bwMode="auto">
          <a:xfrm>
            <a:off x="1187624" y="1484784"/>
            <a:ext cx="6781800" cy="736104"/>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ctr" rtl="0" eaLnBrk="0" fontAlgn="base" hangingPunct="0">
              <a:lnSpc>
                <a:spcPct val="115000"/>
              </a:lnSpc>
              <a:spcBef>
                <a:spcPts val="0"/>
              </a:spcBef>
              <a:spcAft>
                <a:spcPts val="0"/>
              </a:spcAft>
              <a:buClr>
                <a:srgbClr val="191919"/>
              </a:buClr>
              <a:buSzPts val="5200"/>
              <a:buFont typeface="Arial" panose="020B0604020202020204" pitchFamily="34" charset="0"/>
              <a:buNone/>
              <a:defRPr sz="5333">
                <a:solidFill>
                  <a:schemeClr val="lt1"/>
                </a:solidFill>
                <a:latin typeface="+mn-lt"/>
                <a:ea typeface="+mn-ea"/>
                <a:cs typeface="+mn-cs"/>
                <a:sym typeface="Arial" panose="020B0604020202020204" pitchFamily="34" charset="0"/>
              </a:defRPr>
            </a:lvl1pPr>
            <a:lvl2pPr lvl="1" algn="ctr" rtl="0" eaLnBrk="0" fontAlgn="base" hangingPunct="0">
              <a:spcBef>
                <a:spcPts val="0"/>
              </a:spcBef>
              <a:spcAft>
                <a:spcPts val="0"/>
              </a:spcAft>
              <a:buClr>
                <a:srgbClr val="191919"/>
              </a:buClr>
              <a:buSzPts val="5200"/>
              <a:buFont typeface="Arial" panose="020B0604020202020204" pitchFamily="34" charset="0"/>
              <a:buNone/>
              <a:defRPr sz="6933">
                <a:solidFill>
                  <a:srgbClr val="191919"/>
                </a:solidFill>
                <a:latin typeface="+mn-lt"/>
                <a:ea typeface="+mn-ea"/>
                <a:cs typeface="+mn-cs"/>
                <a:sym typeface="Arial" panose="020B0604020202020204" pitchFamily="34" charset="0"/>
              </a:defRPr>
            </a:lvl2pPr>
            <a:lvl3pPr lvl="2" algn="ctr" rtl="0" eaLnBrk="0" fontAlgn="base" hangingPunct="0">
              <a:spcBef>
                <a:spcPts val="0"/>
              </a:spcBef>
              <a:spcAft>
                <a:spcPts val="0"/>
              </a:spcAft>
              <a:buClr>
                <a:srgbClr val="191919"/>
              </a:buClr>
              <a:buSzPts val="5200"/>
              <a:buFont typeface="Arial" panose="020B0604020202020204" pitchFamily="34" charset="0"/>
              <a:buNone/>
              <a:defRPr sz="6933">
                <a:solidFill>
                  <a:srgbClr val="191919"/>
                </a:solidFill>
                <a:latin typeface="+mn-lt"/>
                <a:ea typeface="+mn-ea"/>
                <a:cs typeface="+mn-cs"/>
                <a:sym typeface="Arial" panose="020B0604020202020204" pitchFamily="34" charset="0"/>
              </a:defRPr>
            </a:lvl3pPr>
            <a:lvl4pPr lvl="3" algn="ctr" rtl="0" eaLnBrk="0" fontAlgn="base" hangingPunct="0">
              <a:spcBef>
                <a:spcPts val="0"/>
              </a:spcBef>
              <a:spcAft>
                <a:spcPts val="0"/>
              </a:spcAft>
              <a:buClr>
                <a:srgbClr val="191919"/>
              </a:buClr>
              <a:buSzPts val="5200"/>
              <a:buFont typeface="Arial" panose="020B0604020202020204" pitchFamily="34" charset="0"/>
              <a:buNone/>
              <a:defRPr sz="6933">
                <a:solidFill>
                  <a:srgbClr val="191919"/>
                </a:solidFill>
                <a:latin typeface="+mn-lt"/>
                <a:ea typeface="+mn-ea"/>
                <a:cs typeface="+mn-cs"/>
                <a:sym typeface="Arial" panose="020B0604020202020204" pitchFamily="34" charset="0"/>
              </a:defRPr>
            </a:lvl4pPr>
            <a:lvl5pPr lvl="4" algn="ctr" rtl="0" eaLnBrk="0" fontAlgn="base" hangingPunct="0">
              <a:spcBef>
                <a:spcPts val="0"/>
              </a:spcBef>
              <a:spcAft>
                <a:spcPts val="0"/>
              </a:spcAft>
              <a:buClr>
                <a:srgbClr val="191919"/>
              </a:buClr>
              <a:buSzPts val="5200"/>
              <a:buFont typeface="Arial" panose="020B0604020202020204" pitchFamily="34" charset="0"/>
              <a:buNone/>
              <a:defRPr sz="6933">
                <a:solidFill>
                  <a:srgbClr val="191919"/>
                </a:solidFill>
                <a:latin typeface="+mn-lt"/>
                <a:ea typeface="+mn-ea"/>
                <a:cs typeface="+mn-cs"/>
                <a:sym typeface="Arial" panose="020B0604020202020204" pitchFamily="34" charset="0"/>
              </a:defRPr>
            </a:lvl5pPr>
            <a:lvl6pPr marR="0" lvl="5"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mn-lt"/>
                <a:ea typeface="+mn-ea"/>
                <a:cs typeface="+mn-cs"/>
                <a:sym typeface="Arial"/>
              </a:defRPr>
            </a:lvl6pPr>
            <a:lvl7pPr marR="0" lvl="6"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mn-lt"/>
                <a:ea typeface="+mn-ea"/>
                <a:cs typeface="+mn-cs"/>
                <a:sym typeface="Arial"/>
              </a:defRPr>
            </a:lvl7pPr>
            <a:lvl8pPr marR="0" lvl="7"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mn-lt"/>
                <a:ea typeface="+mn-ea"/>
                <a:cs typeface="+mn-cs"/>
                <a:sym typeface="Arial"/>
              </a:defRPr>
            </a:lvl8pPr>
            <a:lvl9pPr marR="0" lvl="8"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mn-lt"/>
                <a:ea typeface="+mn-ea"/>
                <a:cs typeface="+mn-cs"/>
                <a:sym typeface="Arial"/>
              </a:defRPr>
            </a:lvl9pPr>
          </a:lstStyle>
          <a:p>
            <a:r>
              <a:rPr lang="en-ID" sz="2400" b="1" kern="0" dirty="0">
                <a:solidFill>
                  <a:schemeClr val="tx1"/>
                </a:solidFill>
              </a:rPr>
              <a:t>DASAR HUKUM PELAKSANAAN</a:t>
            </a:r>
            <a:endParaRPr lang="en-US" sz="2400" kern="0" dirty="0">
              <a:solidFill>
                <a:schemeClr val="tx1"/>
              </a:solidFill>
            </a:endParaRPr>
          </a:p>
        </p:txBody>
      </p:sp>
      <p:sp>
        <p:nvSpPr>
          <p:cNvPr id="4" name="Content Placeholder 3"/>
          <p:cNvSpPr>
            <a:spLocks noGrp="1"/>
          </p:cNvSpPr>
          <p:nvPr>
            <p:ph idx="1"/>
          </p:nvPr>
        </p:nvSpPr>
        <p:spPr>
          <a:xfrm>
            <a:off x="611560" y="2420888"/>
            <a:ext cx="6768752" cy="2592288"/>
          </a:xfrm>
        </p:spPr>
        <p:txBody>
          <a:bodyPr>
            <a:normAutofit/>
          </a:bodyPr>
          <a:lstStyle/>
          <a:p>
            <a:pPr marL="717550" lvl="2" indent="-457200">
              <a:buFont typeface="+mj-lt"/>
              <a:buAutoNum type="arabicPeriod"/>
            </a:pPr>
            <a:r>
              <a:rPr lang="id-ID" dirty="0"/>
              <a:t>Peraturan Menteri Pendidikan Dasar dan Menengah Republik Indonesia Nomor 3 Tahun 2025 Tentang Sistem Penerimaan Murid Baru;</a:t>
            </a:r>
            <a:endParaRPr lang="en-GB" dirty="0"/>
          </a:p>
          <a:p>
            <a:pPr marL="717550" lvl="2" indent="-457200">
              <a:buFont typeface="+mj-lt"/>
              <a:buAutoNum type="arabicPeriod"/>
            </a:pPr>
            <a:endParaRPr lang="en-US" sz="1800" dirty="0"/>
          </a:p>
          <a:p>
            <a:pPr marL="717550" lvl="2" indent="-457200">
              <a:buFont typeface="+mj-lt"/>
              <a:buAutoNum type="arabicPeriod"/>
            </a:pPr>
            <a:r>
              <a:rPr lang="id-ID" dirty="0"/>
              <a:t>Peraturan Daerah Provinsi Sumatera Barat Nomor 2 Tahun 2019 Tentang Penyelenggaraan Pendidikan.</a:t>
            </a:r>
            <a:endParaRPr lang="en-US" sz="1800" dirty="0"/>
          </a:p>
        </p:txBody>
      </p:sp>
      <p:pic>
        <p:nvPicPr>
          <p:cNvPr id="3074" name="Picture 2" descr="C:\Users\DAC\Downloads\ppdb to sp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 y="4941168"/>
            <a:ext cx="4013553" cy="1906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8319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C\Downloads\pngtree-ilustrasi-murid-sekolah-dengan-hijab-png-image_61144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7507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87624" y="188641"/>
            <a:ext cx="6552728" cy="864096"/>
          </a:xfrm>
        </p:spPr>
        <p:txBody>
          <a:bodyPr>
            <a:normAutofit/>
          </a:bodyPr>
          <a:lstStyle/>
          <a:p>
            <a:pPr algn="ctr"/>
            <a:r>
              <a:rPr lang="en-ID" sz="4400" kern="0" dirty="0"/>
              <a:t>PERSYARATAN SPMB</a:t>
            </a:r>
            <a:endParaRPr lang="en-US" sz="4400" dirty="0"/>
          </a:p>
        </p:txBody>
      </p:sp>
      <p:sp>
        <p:nvSpPr>
          <p:cNvPr id="3" name="Content Placeholder 2"/>
          <p:cNvSpPr>
            <a:spLocks noGrp="1"/>
          </p:cNvSpPr>
          <p:nvPr>
            <p:ph idx="1"/>
          </p:nvPr>
        </p:nvSpPr>
        <p:spPr>
          <a:xfrm>
            <a:off x="683568" y="2044411"/>
            <a:ext cx="7473730" cy="4291386"/>
          </a:xfrm>
        </p:spPr>
        <p:txBody>
          <a:bodyPr>
            <a:normAutofit fontScale="85000" lnSpcReduction="20000"/>
          </a:bodyPr>
          <a:lstStyle/>
          <a:p>
            <a:pPr marL="342900" lvl="2" indent="-342900">
              <a:buFont typeface="+mj-lt"/>
              <a:buAutoNum type="arabicPeriod"/>
            </a:pPr>
            <a:r>
              <a:rPr lang="id-ID" sz="1900" dirty="0">
                <a:latin typeface="Tahoma" pitchFamily="34" charset="0"/>
                <a:ea typeface="Tahoma" pitchFamily="34" charset="0"/>
                <a:cs typeface="Tahoma" pitchFamily="34" charset="0"/>
              </a:rPr>
              <a:t>Calon murid baru SMA Negeri dan SMK Negeri berusia paling tinggi 21 (dua puluh satu) tahun pada tanggal 1 Juli tahun berjalan yang dibuktikan dengan:</a:t>
            </a:r>
            <a:endParaRPr lang="en-US" sz="1900" dirty="0">
              <a:latin typeface="Tahoma" pitchFamily="34" charset="0"/>
              <a:ea typeface="Tahoma" pitchFamily="34" charset="0"/>
              <a:cs typeface="Tahoma" pitchFamily="34" charset="0"/>
            </a:endParaRPr>
          </a:p>
          <a:p>
            <a:pPr marL="831850" lvl="0" indent="-457200">
              <a:buFont typeface="+mj-lt"/>
              <a:buAutoNum type="alphaLcPeriod"/>
            </a:pPr>
            <a:r>
              <a:rPr lang="id-ID" sz="1900" dirty="0">
                <a:latin typeface="Tahoma" pitchFamily="34" charset="0"/>
                <a:ea typeface="Tahoma" pitchFamily="34" charset="0"/>
                <a:cs typeface="Tahoma" pitchFamily="34" charset="0"/>
              </a:rPr>
              <a:t>akta kelahiran; atau</a:t>
            </a:r>
            <a:endParaRPr lang="en-US" sz="1900" dirty="0">
              <a:latin typeface="Tahoma" pitchFamily="34" charset="0"/>
              <a:ea typeface="Tahoma" pitchFamily="34" charset="0"/>
              <a:cs typeface="Tahoma" pitchFamily="34" charset="0"/>
            </a:endParaRPr>
          </a:p>
          <a:p>
            <a:pPr marL="831850" indent="-457200">
              <a:buFont typeface="+mj-lt"/>
              <a:buAutoNum type="alphaLcPeriod"/>
            </a:pPr>
            <a:r>
              <a:rPr lang="id-ID" sz="1900" dirty="0">
                <a:latin typeface="Tahoma" pitchFamily="34" charset="0"/>
                <a:ea typeface="Tahoma" pitchFamily="34" charset="0"/>
                <a:cs typeface="Tahoma" pitchFamily="34" charset="0"/>
              </a:rPr>
              <a:t>surat keterangan lahir yang dikeluarkan oleh pihak yang berwenang dan dilegalisasi oleh lurah/kepala desa/wali nagari atau pejabat setempat lain yang berwenang sesuai dengan domisili calon murid</a:t>
            </a:r>
            <a:r>
              <a:rPr lang="en-GB" sz="1900" dirty="0">
                <a:latin typeface="Tahoma" pitchFamily="34" charset="0"/>
                <a:ea typeface="Tahoma" pitchFamily="34" charset="0"/>
                <a:cs typeface="Tahoma" pitchFamily="34" charset="0"/>
              </a:rPr>
              <a:t>.</a:t>
            </a:r>
          </a:p>
          <a:p>
            <a:pPr marL="374650" indent="0">
              <a:buNone/>
            </a:pPr>
            <a:r>
              <a:rPr lang="en-GB" sz="1900" b="1" dirty="0">
                <a:latin typeface="Tahoma" pitchFamily="34" charset="0"/>
                <a:ea typeface="Tahoma" pitchFamily="34" charset="0"/>
                <a:cs typeface="Tahoma" pitchFamily="34" charset="0"/>
              </a:rPr>
              <a:t>(</a:t>
            </a:r>
            <a:r>
              <a:rPr lang="id-ID" sz="1900" b="1" dirty="0"/>
              <a:t>Persyaratan usia dikecualikan untuk calon murid baru penyandang disabilitas</a:t>
            </a:r>
            <a:r>
              <a:rPr lang="en-GB" sz="1900" b="1" dirty="0"/>
              <a:t>).</a:t>
            </a:r>
          </a:p>
          <a:p>
            <a:pPr marL="374650" indent="0">
              <a:buNone/>
            </a:pPr>
            <a:endParaRPr lang="en-GB" sz="1300" dirty="0">
              <a:latin typeface="Tahoma" pitchFamily="34" charset="0"/>
              <a:ea typeface="Tahoma" pitchFamily="34" charset="0"/>
              <a:cs typeface="Tahoma" pitchFamily="34" charset="0"/>
            </a:endParaRPr>
          </a:p>
          <a:p>
            <a:pPr marL="457200" indent="-457200">
              <a:buFont typeface="+mj-lt"/>
              <a:buAutoNum type="arabicPeriod" startAt="2"/>
            </a:pPr>
            <a:r>
              <a:rPr lang="id-ID" sz="1900" dirty="0"/>
              <a:t>Calon murid baru jenjang SMA Negeri dan SMK Negeri telah menyelesaikan kelas 9 (sembilan) SMP/MTs, atau bentuk lain yang sederajat atau lanjutan dari hasil belajar yang diakui sama atau setara SMP/MTs dibuktikan dengan ijazah atau dokumen lain yang menyatakan kelulusan misalnya Surat Keterangan Lulus (SKL);</a:t>
            </a:r>
            <a:endParaRPr lang="en-GB" sz="1900" dirty="0"/>
          </a:p>
          <a:p>
            <a:pPr marL="463550" lvl="2" indent="-457200">
              <a:buFont typeface="+mj-lt"/>
              <a:buAutoNum type="arabicPeriod" startAt="3"/>
            </a:pPr>
            <a:r>
              <a:rPr lang="id-ID" sz="1900" dirty="0"/>
              <a:t>Calon murid baru jenjang SMA Negeri dan SMK Negeri merupakan lulusan SMP/MTs, dan bentuk lain yang sederajat atau lanjutan dari hasil belajar yang diakui sama dan/atau setara SMP/MTs tahun berjalan serta lulusan tahun sebelumnya;</a:t>
            </a:r>
            <a:endParaRPr lang="en-US" sz="1900" dirty="0"/>
          </a:p>
          <a:p>
            <a:pPr marL="457200" indent="-457200">
              <a:buFont typeface="+mj-lt"/>
              <a:buAutoNum type="arabicPeriod" startAt="4"/>
            </a:pPr>
            <a:r>
              <a:rPr lang="id-ID" sz="1900" dirty="0"/>
              <a:t>Calon murid baru yang sudah diterima di sekolah boarding negeri tidak dapat mengikuti SPMB baik ke SMA Negeri maupun ke SMK Negeri</a:t>
            </a:r>
            <a:r>
              <a:rPr lang="id-ID" dirty="0"/>
              <a:t>;</a:t>
            </a:r>
            <a:endParaRPr lang="en-GB" sz="4000" dirty="0">
              <a:latin typeface="Tahoma" pitchFamily="34" charset="0"/>
              <a:ea typeface="Tahoma" pitchFamily="34" charset="0"/>
              <a:cs typeface="Tahoma" pitchFamily="34" charset="0"/>
            </a:endParaRPr>
          </a:p>
          <a:p>
            <a:pPr marL="374650" indent="0">
              <a:buNone/>
            </a:pPr>
            <a:endParaRPr lang="en-US" sz="1400" dirty="0">
              <a:latin typeface="Tahoma" pitchFamily="34" charset="0"/>
              <a:ea typeface="Tahoma" pitchFamily="34" charset="0"/>
              <a:cs typeface="Tahoma" pitchFamily="34" charset="0"/>
            </a:endParaRPr>
          </a:p>
        </p:txBody>
      </p:sp>
      <p:sp>
        <p:nvSpPr>
          <p:cNvPr id="4" name="TextBox 3"/>
          <p:cNvSpPr txBox="1"/>
          <p:nvPr/>
        </p:nvSpPr>
        <p:spPr>
          <a:xfrm>
            <a:off x="755577" y="1675079"/>
            <a:ext cx="2880320" cy="369332"/>
          </a:xfrm>
          <a:prstGeom prst="rect">
            <a:avLst/>
          </a:prstGeom>
          <a:noFill/>
        </p:spPr>
        <p:txBody>
          <a:bodyPr wrap="square" rtlCol="0">
            <a:spAutoFit/>
          </a:bodyPr>
          <a:lstStyle/>
          <a:p>
            <a:endParaRPr lang="en-US" dirty="0"/>
          </a:p>
        </p:txBody>
      </p:sp>
      <p:sp>
        <p:nvSpPr>
          <p:cNvPr id="5" name="TextBox 4"/>
          <p:cNvSpPr txBox="1"/>
          <p:nvPr/>
        </p:nvSpPr>
        <p:spPr>
          <a:xfrm>
            <a:off x="683568" y="1196752"/>
            <a:ext cx="4674577" cy="461665"/>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marL="0" lvl="1"/>
            <a:r>
              <a:rPr lang="en-ID" sz="2400" dirty="0">
                <a:solidFill>
                  <a:schemeClr val="tx1"/>
                </a:solidFill>
              </a:rPr>
              <a:t>PERSYARATAN UMUM</a:t>
            </a:r>
            <a:endParaRPr lang="en-US" sz="2000" dirty="0">
              <a:solidFill>
                <a:schemeClr val="tx1"/>
              </a:solidFill>
            </a:endParaRPr>
          </a:p>
        </p:txBody>
      </p:sp>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779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AC\Downloads\jarak rumah sekolah 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952"/>
          <a:stretch/>
        </p:blipFill>
        <p:spPr bwMode="auto">
          <a:xfrm>
            <a:off x="32851" y="5531920"/>
            <a:ext cx="3833495" cy="132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9632" y="188640"/>
            <a:ext cx="6245894" cy="385537"/>
          </a:xfrm>
        </p:spPr>
        <p:txBody>
          <a:bodyPr>
            <a:noAutofit/>
          </a:bodyPr>
          <a:lstStyle/>
          <a:p>
            <a:pPr lvl="1" algn="ctr" rtl="0">
              <a:spcBef>
                <a:spcPct val="0"/>
              </a:spcBef>
            </a:pPr>
            <a:r>
              <a:rPr lang="id-ID" sz="2800" b="1" dirty="0">
                <a:solidFill>
                  <a:schemeClr val="tx1"/>
                </a:solidFill>
              </a:rPr>
              <a:t>Persyaratan Khusus SMA Negeri</a:t>
            </a:r>
            <a:endParaRPr lang="en-US" sz="2800" dirty="0">
              <a:solidFill>
                <a:schemeClr val="tx1"/>
              </a:solidFill>
            </a:endParaRPr>
          </a:p>
        </p:txBody>
      </p:sp>
      <p:sp>
        <p:nvSpPr>
          <p:cNvPr id="3" name="Content Placeholder 2"/>
          <p:cNvSpPr>
            <a:spLocks noGrp="1"/>
          </p:cNvSpPr>
          <p:nvPr>
            <p:ph idx="1"/>
          </p:nvPr>
        </p:nvSpPr>
        <p:spPr>
          <a:xfrm>
            <a:off x="683568" y="1317432"/>
            <a:ext cx="8136904" cy="4703856"/>
          </a:xfrm>
          <a:ln>
            <a:noFill/>
          </a:ln>
        </p:spPr>
        <p:txBody>
          <a:bodyPr anchor="t" anchorCtr="0">
            <a:normAutofit fontScale="62500" lnSpcReduction="20000"/>
          </a:bodyPr>
          <a:lstStyle/>
          <a:p>
            <a:pPr marL="363538" indent="-363538">
              <a:buClrTx/>
              <a:buFont typeface="+mj-lt"/>
              <a:buAutoNum type="alphaLcPeriod"/>
            </a:pPr>
            <a:r>
              <a:rPr lang="id-ID" sz="2600" dirty="0">
                <a:latin typeface="Arial" pitchFamily="34" charset="0"/>
                <a:cs typeface="Arial" pitchFamily="34" charset="0"/>
              </a:rPr>
              <a:t>Jalur Domisili adalah jalur dalam penerimaan murid baru yang diperuntukkan bagi calon murid yang berdomisili di dalam wilayah penerimaan murid baru yang ditetapkan oleh Pemerintah Daerah.</a:t>
            </a:r>
            <a:endParaRPr lang="en-GB" sz="2600" dirty="0">
              <a:latin typeface="Arial" pitchFamily="34" charset="0"/>
              <a:cs typeface="Arial" pitchFamily="34" charset="0"/>
            </a:endParaRPr>
          </a:p>
          <a:p>
            <a:pPr marL="363538" lvl="0" indent="-363538">
              <a:buClrTx/>
              <a:buFont typeface="+mj-lt"/>
              <a:buAutoNum type="alphaLcPeriod" startAt="2"/>
            </a:pPr>
            <a:r>
              <a:rPr lang="id-ID" sz="2600" dirty="0">
                <a:solidFill>
                  <a:schemeClr val="tx1"/>
                </a:solidFill>
                <a:latin typeface="Arial" pitchFamily="34" charset="0"/>
                <a:cs typeface="Arial" pitchFamily="34" charset="0"/>
              </a:rPr>
              <a:t>Persyaratan khusus bagi calon murid baru yang melakukan pendaftaran pada Jalur Domisili harus memiliki kartu keluarga dengan ketentuan:</a:t>
            </a:r>
            <a:endParaRPr lang="en-GB" sz="2600" dirty="0">
              <a:solidFill>
                <a:schemeClr val="tx1"/>
              </a:solidFill>
              <a:latin typeface="Arial" pitchFamily="34" charset="0"/>
              <a:cs typeface="Arial" pitchFamily="34" charset="0"/>
            </a:endParaRPr>
          </a:p>
          <a:p>
            <a:pPr marL="863600" lvl="0" indent="-514350">
              <a:buClrTx/>
              <a:buFont typeface="+mj-lt"/>
              <a:buAutoNum type="arabicParenR"/>
            </a:pPr>
            <a:r>
              <a:rPr lang="id-ID" sz="2600" dirty="0">
                <a:solidFill>
                  <a:schemeClr val="tx1"/>
                </a:solidFill>
                <a:latin typeface="Arial" pitchFamily="34" charset="0"/>
                <a:cs typeface="Arial" pitchFamily="34" charset="0"/>
              </a:rPr>
              <a:t>Diterbitkan paling singkat 1 (satu) tahun sebelum tanggal pendaftaran penerimaan murid baru.</a:t>
            </a:r>
            <a:endParaRPr lang="en-US" sz="2600" dirty="0">
              <a:solidFill>
                <a:schemeClr val="tx1"/>
              </a:solidFill>
              <a:latin typeface="Arial" pitchFamily="34" charset="0"/>
              <a:cs typeface="Arial" pitchFamily="34" charset="0"/>
            </a:endParaRPr>
          </a:p>
          <a:p>
            <a:pPr marL="863600" lvl="0" indent="-514350">
              <a:buClrTx/>
              <a:buFont typeface="+mj-lt"/>
              <a:buAutoNum type="arabicParenR"/>
            </a:pPr>
            <a:r>
              <a:rPr lang="id-ID" sz="2600" dirty="0">
                <a:solidFill>
                  <a:schemeClr val="tx1"/>
                </a:solidFill>
                <a:latin typeface="Arial" pitchFamily="34" charset="0"/>
                <a:cs typeface="Arial" pitchFamily="34" charset="0"/>
              </a:rPr>
              <a:t>Nama orang tua/wali calon murid yang tercantum pada kartu keluarga harus sama dengan nama orang tua/wali yang tercantum pada rapor/ijazah jenjang sebelumnya, akta kelahiran, dan/atau kartu keluarga sebelumnya.</a:t>
            </a:r>
            <a:endParaRPr lang="en-GB" sz="2600" dirty="0">
              <a:solidFill>
                <a:schemeClr val="tx1"/>
              </a:solidFill>
              <a:latin typeface="Arial" pitchFamily="34" charset="0"/>
              <a:cs typeface="Arial" pitchFamily="34" charset="0"/>
            </a:endParaRPr>
          </a:p>
          <a:p>
            <a:pPr marL="863600" lvl="0" indent="-514350">
              <a:buClrTx/>
              <a:buFont typeface="+mj-lt"/>
              <a:buAutoNum type="arabicParenR"/>
            </a:pPr>
            <a:r>
              <a:rPr lang="id-ID" sz="2600" dirty="0">
                <a:solidFill>
                  <a:schemeClr val="tx1"/>
                </a:solidFill>
                <a:latin typeface="Arial" pitchFamily="34" charset="0"/>
                <a:cs typeface="Arial" pitchFamily="34" charset="0"/>
              </a:rPr>
              <a:t>Dalam hal nama orang tua/wali calon murid terdapat perbedaan, kartu keluarga terbaru dapat digunakan jika orang tua/wali calon murid: </a:t>
            </a:r>
            <a:endParaRPr lang="en-US" sz="2600" dirty="0">
              <a:solidFill>
                <a:schemeClr val="tx1"/>
              </a:solidFill>
              <a:latin typeface="Arial" pitchFamily="34" charset="0"/>
              <a:cs typeface="Arial" pitchFamily="34" charset="0"/>
            </a:endParaRPr>
          </a:p>
          <a:p>
            <a:pPr marL="1344613" lvl="0" indent="-457200">
              <a:buClrTx/>
              <a:buAutoNum type="alphaLcPeriod"/>
            </a:pPr>
            <a:r>
              <a:rPr lang="id-ID" sz="2300" dirty="0">
                <a:solidFill>
                  <a:schemeClr val="tx1"/>
                </a:solidFill>
                <a:latin typeface="Arial" pitchFamily="34" charset="0"/>
                <a:cs typeface="Arial" pitchFamily="34" charset="0"/>
              </a:rPr>
              <a:t>meninggal dunia; </a:t>
            </a:r>
            <a:endParaRPr lang="en-GB" sz="2300" dirty="0">
              <a:solidFill>
                <a:schemeClr val="tx1"/>
              </a:solidFill>
              <a:latin typeface="Arial" pitchFamily="34" charset="0"/>
              <a:cs typeface="Arial" pitchFamily="34" charset="0"/>
            </a:endParaRPr>
          </a:p>
          <a:p>
            <a:pPr marL="1344613" indent="-457200">
              <a:buClrTx/>
              <a:buFont typeface="Arial" pitchFamily="34" charset="0"/>
              <a:buAutoNum type="alphaLcPeriod"/>
            </a:pPr>
            <a:r>
              <a:rPr lang="id-ID" sz="2300" dirty="0">
                <a:solidFill>
                  <a:schemeClr val="tx1"/>
                </a:solidFill>
                <a:latin typeface="Arial" pitchFamily="34" charset="0"/>
                <a:cs typeface="Arial" pitchFamily="34" charset="0"/>
              </a:rPr>
              <a:t>bercerai; atau </a:t>
            </a:r>
            <a:endParaRPr lang="en-GB" sz="2300" dirty="0">
              <a:solidFill>
                <a:schemeClr val="tx1"/>
              </a:solidFill>
              <a:latin typeface="Arial" pitchFamily="34" charset="0"/>
              <a:cs typeface="Arial" pitchFamily="34" charset="0"/>
            </a:endParaRPr>
          </a:p>
          <a:p>
            <a:pPr marL="1344613" indent="-457200">
              <a:buClrTx/>
              <a:buFont typeface="Arial" pitchFamily="34" charset="0"/>
              <a:buAutoNum type="alphaLcPeriod"/>
            </a:pPr>
            <a:r>
              <a:rPr lang="id-ID" sz="2300" dirty="0">
                <a:solidFill>
                  <a:schemeClr val="tx1"/>
                </a:solidFill>
                <a:latin typeface="Arial" pitchFamily="34" charset="0"/>
                <a:cs typeface="Arial" pitchFamily="34" charset="0"/>
              </a:rPr>
              <a:t>kondisi lain yang ditetapkan oleh Pemerintah Daerah, sebelum tanggal penerbitan kartu</a:t>
            </a:r>
            <a:endParaRPr lang="en-GB" sz="2300" dirty="0">
              <a:solidFill>
                <a:schemeClr val="tx1"/>
              </a:solidFill>
              <a:latin typeface="Arial" pitchFamily="34" charset="0"/>
              <a:cs typeface="Arial" pitchFamily="34" charset="0"/>
            </a:endParaRPr>
          </a:p>
          <a:p>
            <a:pPr marL="806450" indent="-457200">
              <a:buClrTx/>
              <a:buFont typeface="+mj-lt"/>
              <a:buAutoNum type="arabicParenR" startAt="4"/>
            </a:pPr>
            <a:r>
              <a:rPr lang="id-ID" sz="2600" dirty="0">
                <a:solidFill>
                  <a:schemeClr val="tx1"/>
                </a:solidFill>
                <a:latin typeface="Arial" pitchFamily="34" charset="0"/>
                <a:cs typeface="Arial" pitchFamily="34" charset="0"/>
              </a:rPr>
              <a:t>Orang tua/wali calon murid yang meninggal dunia atau bercerai dibuktikan dengan akta kematian yang diterbitkan oleh dukcapil atau akta cerai yang diterbitkan oleh pengadilan agama</a:t>
            </a:r>
            <a:endParaRPr lang="en-US" sz="2600" dirty="0">
              <a:solidFill>
                <a:schemeClr val="tx1"/>
              </a:solidFill>
              <a:latin typeface="Arial" pitchFamily="34" charset="0"/>
              <a:cs typeface="Arial" pitchFamily="34" charset="0"/>
            </a:endParaRPr>
          </a:p>
        </p:txBody>
      </p:sp>
      <p:sp>
        <p:nvSpPr>
          <p:cNvPr id="4" name="TextBox 3"/>
          <p:cNvSpPr txBox="1"/>
          <p:nvPr/>
        </p:nvSpPr>
        <p:spPr>
          <a:xfrm>
            <a:off x="423764" y="707504"/>
            <a:ext cx="3651994" cy="523220"/>
          </a:xfrm>
          <a:prstGeom prst="rect">
            <a:avLst/>
          </a:prstGeom>
          <a:noFill/>
        </p:spPr>
        <p:txBody>
          <a:bodyPr wrap="square" rtlCol="0">
            <a:spAutoFit/>
          </a:bodyPr>
          <a:lstStyle/>
          <a:p>
            <a:pPr marL="0" lvl="2"/>
            <a:r>
              <a:rPr lang="en-GB" sz="2800" b="1" dirty="0"/>
              <a:t>1. </a:t>
            </a:r>
            <a:r>
              <a:rPr lang="id-ID" sz="2800" b="1" dirty="0"/>
              <a:t>Jalur Domisili</a:t>
            </a:r>
            <a:endParaRPr lang="en-US" sz="2400" dirty="0"/>
          </a:p>
        </p:txBody>
      </p:sp>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80312" y="6243831"/>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9944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C\Downloads\kk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 y="5248275"/>
            <a:ext cx="1609725" cy="16097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3528" y="764704"/>
            <a:ext cx="8640960" cy="5472608"/>
          </a:xfrm>
        </p:spPr>
        <p:txBody>
          <a:bodyPr anchor="t" anchorCtr="0">
            <a:noAutofit/>
          </a:bodyPr>
          <a:lstStyle/>
          <a:p>
            <a:pPr marL="514350" indent="-514350">
              <a:buClrTx/>
              <a:buFont typeface="+mj-lt"/>
              <a:buAutoNum type="arabicParenR" startAt="5"/>
            </a:pPr>
            <a:r>
              <a:rPr lang="id-ID" sz="1600" dirty="0">
                <a:solidFill>
                  <a:schemeClr val="tx1"/>
                </a:solidFill>
                <a:latin typeface="Arial" pitchFamily="34" charset="0"/>
                <a:cs typeface="Arial" pitchFamily="34" charset="0"/>
              </a:rPr>
              <a:t>Dalam hal kartu keluarga tidak dimiliki oleh calon murid karena keadaan tertentu meliputi bencana alam dan/atau bencana sosial maka dapat diganti dengan surat keterangan domisili yang diterbitkan oleh pihak yang berwenang dan dilegalisasi oleh lurah/kepala desa/wali nagari atau pejabat setempat lain yang berwenang sesuai dengan domisili calon murid. Surat keterangan domisili memuat keterangan mengenai:</a:t>
            </a:r>
            <a:endParaRPr lang="en-GB" sz="1600" dirty="0">
              <a:solidFill>
                <a:schemeClr val="tx1"/>
              </a:solidFill>
              <a:latin typeface="Arial" pitchFamily="34" charset="0"/>
              <a:cs typeface="Arial" pitchFamily="34" charset="0"/>
            </a:endParaRPr>
          </a:p>
          <a:p>
            <a:pPr marL="1076325" lvl="0" indent="-514350">
              <a:buFont typeface="+mj-lt"/>
              <a:buAutoNum type="alphaLcPeriod"/>
            </a:pPr>
            <a:r>
              <a:rPr lang="id-ID" sz="1600" dirty="0">
                <a:solidFill>
                  <a:schemeClr val="tx1"/>
                </a:solidFill>
                <a:latin typeface="Arial" pitchFamily="34" charset="0"/>
                <a:cs typeface="Arial" pitchFamily="34" charset="0"/>
              </a:rPr>
              <a:t>calon murid telah berdomisili paling singkat 1 (satu) tahun sejak diterbitkannya surat keterangan domisili; dan </a:t>
            </a:r>
            <a:endParaRPr lang="en-US" sz="1600" dirty="0">
              <a:solidFill>
                <a:schemeClr val="tx1"/>
              </a:solidFill>
              <a:latin typeface="Arial" pitchFamily="34" charset="0"/>
              <a:cs typeface="Arial" pitchFamily="34" charset="0"/>
            </a:endParaRPr>
          </a:p>
          <a:p>
            <a:pPr marL="1076325" indent="-514350">
              <a:buFont typeface="+mj-lt"/>
              <a:buAutoNum type="alphaLcPeriod"/>
            </a:pPr>
            <a:r>
              <a:rPr lang="id-ID" sz="1600" dirty="0">
                <a:solidFill>
                  <a:schemeClr val="tx1"/>
                </a:solidFill>
                <a:latin typeface="Arial" pitchFamily="34" charset="0"/>
                <a:cs typeface="Arial" pitchFamily="34" charset="0"/>
              </a:rPr>
              <a:t>jenis bencana yang dialami.</a:t>
            </a:r>
            <a:endParaRPr lang="en-GB" sz="1600" dirty="0">
              <a:solidFill>
                <a:schemeClr val="tx1"/>
              </a:solidFill>
              <a:latin typeface="Arial" pitchFamily="34" charset="0"/>
              <a:cs typeface="Arial" pitchFamily="34" charset="0"/>
            </a:endParaRPr>
          </a:p>
          <a:p>
            <a:pPr marL="514350" lvl="0" indent="-514350">
              <a:buClrTx/>
              <a:buFont typeface="+mj-lt"/>
              <a:buAutoNum type="arabicPeriod" startAt="6"/>
            </a:pPr>
            <a:r>
              <a:rPr lang="id-ID" sz="1600" dirty="0">
                <a:solidFill>
                  <a:schemeClr val="tx1"/>
                </a:solidFill>
                <a:latin typeface="Arial" pitchFamily="34" charset="0"/>
                <a:cs typeface="Arial" pitchFamily="34" charset="0"/>
              </a:rPr>
              <a:t>Dalam hal terjadi perubahan data kartu keluarga dalam kurun waktu kurang dari 1 (satu) tahun dan bukan karena perpindahan domisili, kartu keluarga dimaksud dapat digunakan sebagai dasar seleksi Jalur Domisili. Perubahan data pada kartu keluarga bukan karena perpindahan domisili dapat berupa: </a:t>
            </a:r>
            <a:endParaRPr lang="en-US" sz="1600" dirty="0">
              <a:solidFill>
                <a:schemeClr val="tx1"/>
              </a:solidFill>
              <a:latin typeface="Arial" pitchFamily="34" charset="0"/>
              <a:cs typeface="Arial" pitchFamily="34" charset="0"/>
            </a:endParaRPr>
          </a:p>
          <a:p>
            <a:pPr marL="1065213" lvl="0" indent="-514350">
              <a:buFont typeface="+mj-lt"/>
              <a:buAutoNum type="alphaLcPeriod"/>
            </a:pPr>
            <a:r>
              <a:rPr lang="id-ID" sz="1600" dirty="0">
                <a:solidFill>
                  <a:schemeClr val="tx1"/>
                </a:solidFill>
                <a:latin typeface="Arial" pitchFamily="34" charset="0"/>
                <a:cs typeface="Arial" pitchFamily="34" charset="0"/>
              </a:rPr>
              <a:t>penambahan anggota keluarga, selain calon murid; </a:t>
            </a:r>
            <a:endParaRPr lang="en-US" sz="1600" dirty="0">
              <a:solidFill>
                <a:schemeClr val="tx1"/>
              </a:solidFill>
              <a:latin typeface="Arial" pitchFamily="34" charset="0"/>
              <a:cs typeface="Arial" pitchFamily="34" charset="0"/>
            </a:endParaRPr>
          </a:p>
          <a:p>
            <a:pPr marL="1065213" lvl="0" indent="-514350">
              <a:buFont typeface="+mj-lt"/>
              <a:buAutoNum type="alphaLcPeriod"/>
            </a:pPr>
            <a:r>
              <a:rPr lang="id-ID" sz="1600" dirty="0">
                <a:solidFill>
                  <a:schemeClr val="tx1"/>
                </a:solidFill>
                <a:latin typeface="Arial" pitchFamily="34" charset="0"/>
                <a:cs typeface="Arial" pitchFamily="34" charset="0"/>
              </a:rPr>
              <a:t>pengurangan anggota keluarga akibat meninggal dunia atau pindah; atau </a:t>
            </a:r>
            <a:endParaRPr lang="en-US" sz="1600" dirty="0">
              <a:solidFill>
                <a:schemeClr val="tx1"/>
              </a:solidFill>
              <a:latin typeface="Arial" pitchFamily="34" charset="0"/>
              <a:cs typeface="Arial" pitchFamily="34" charset="0"/>
            </a:endParaRPr>
          </a:p>
          <a:p>
            <a:pPr marL="1065213" indent="-514350">
              <a:buFont typeface="+mj-lt"/>
              <a:buAutoNum type="alphaLcPeriod"/>
            </a:pPr>
            <a:r>
              <a:rPr lang="id-ID" sz="1600" dirty="0">
                <a:solidFill>
                  <a:schemeClr val="tx1"/>
                </a:solidFill>
                <a:latin typeface="Arial" pitchFamily="34" charset="0"/>
                <a:cs typeface="Arial" pitchFamily="34" charset="0"/>
              </a:rPr>
              <a:t>kartu keluarga baru akibat hilang atau rusak.</a:t>
            </a:r>
            <a:endParaRPr lang="en-US" sz="1600" dirty="0">
              <a:solidFill>
                <a:schemeClr val="tx1"/>
              </a:solidFill>
              <a:latin typeface="Arial" pitchFamily="34" charset="0"/>
              <a:cs typeface="Arial" pitchFamily="34" charset="0"/>
            </a:endParaRPr>
          </a:p>
          <a:p>
            <a:pPr marL="539750" indent="0">
              <a:buNone/>
            </a:pPr>
            <a:r>
              <a:rPr lang="id-ID" sz="1600" dirty="0">
                <a:solidFill>
                  <a:schemeClr val="tx1"/>
                </a:solidFill>
                <a:latin typeface="Arial" pitchFamily="34" charset="0"/>
                <a:cs typeface="Arial" pitchFamily="34" charset="0"/>
              </a:rPr>
              <a:t>Dalam hal terdapat perubahan data pada kartu keluarga harus disertakan: </a:t>
            </a:r>
            <a:endParaRPr lang="en-US" sz="1600" dirty="0">
              <a:solidFill>
                <a:schemeClr val="tx1"/>
              </a:solidFill>
              <a:latin typeface="Arial" pitchFamily="34" charset="0"/>
              <a:cs typeface="Arial" pitchFamily="34" charset="0"/>
            </a:endParaRPr>
          </a:p>
          <a:p>
            <a:pPr marL="1252538" lvl="0" indent="-514350">
              <a:buFont typeface="+mj-lt"/>
              <a:buAutoNum type="alphaLcPeriod"/>
            </a:pPr>
            <a:r>
              <a:rPr lang="id-ID" sz="1600" dirty="0">
                <a:solidFill>
                  <a:schemeClr val="tx1"/>
                </a:solidFill>
                <a:latin typeface="Arial" pitchFamily="34" charset="0"/>
                <a:cs typeface="Arial" pitchFamily="34" charset="0"/>
              </a:rPr>
              <a:t>kartu keluarga yang lama bagi kartu keluarga yang mengalami   perubahan data atau rusak; atau </a:t>
            </a:r>
            <a:endParaRPr lang="en-US" sz="1600" dirty="0">
              <a:solidFill>
                <a:schemeClr val="tx1"/>
              </a:solidFill>
              <a:latin typeface="Arial" pitchFamily="34" charset="0"/>
              <a:cs typeface="Arial" pitchFamily="34" charset="0"/>
            </a:endParaRPr>
          </a:p>
          <a:p>
            <a:pPr marL="1252538" indent="-514350">
              <a:buFont typeface="+mj-lt"/>
              <a:buAutoNum type="alphaLcPeriod"/>
            </a:pPr>
            <a:r>
              <a:rPr lang="id-ID" sz="1600" dirty="0">
                <a:solidFill>
                  <a:schemeClr val="tx1"/>
                </a:solidFill>
                <a:latin typeface="Arial" pitchFamily="34" charset="0"/>
                <a:cs typeface="Arial" pitchFamily="34" charset="0"/>
              </a:rPr>
              <a:t>surat keterangan kehilangan dari Kepolisian Negara Republik Indonesia apabila kartu keluarga hilang.</a:t>
            </a:r>
            <a:endParaRPr lang="en-GB" sz="1600" dirty="0">
              <a:solidFill>
                <a:schemeClr val="tx1"/>
              </a:solidFill>
              <a:latin typeface="Arial" pitchFamily="34" charset="0"/>
              <a:cs typeface="Arial" pitchFamily="34" charset="0"/>
            </a:endParaRPr>
          </a:p>
        </p:txBody>
      </p:sp>
      <p:sp>
        <p:nvSpPr>
          <p:cNvPr id="6" name="Rectangle 5"/>
          <p:cNvSpPr/>
          <p:nvPr/>
        </p:nvSpPr>
        <p:spPr>
          <a:xfrm>
            <a:off x="6754851" y="35332"/>
            <a:ext cx="1584729" cy="369332"/>
          </a:xfrm>
          <a:prstGeom prst="rect">
            <a:avLst/>
          </a:prstGeom>
        </p:spPr>
        <p:txBody>
          <a:bodyPr wrap="none">
            <a:spAutoFit/>
          </a:bodyPr>
          <a:lstStyle/>
          <a:p>
            <a:r>
              <a:rPr lang="id-ID" b="1" dirty="0">
                <a:solidFill>
                  <a:schemeClr val="bg1"/>
                </a:solidFill>
              </a:rPr>
              <a:t>Jalur Domisili</a:t>
            </a:r>
            <a:endParaRPr lang="en-US" dirty="0">
              <a:solidFill>
                <a:schemeClr val="bg1"/>
              </a:solidFill>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0827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AC\Downloads\ce co.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76" t="15995" r="17557"/>
          <a:stretch/>
        </p:blipFill>
        <p:spPr bwMode="auto">
          <a:xfrm>
            <a:off x="6789654" y="1873788"/>
            <a:ext cx="203081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39552" y="764704"/>
            <a:ext cx="2873896" cy="510952"/>
          </a:xfrm>
        </p:spPr>
        <p:txBody>
          <a:bodyPr>
            <a:normAutofit/>
          </a:bodyPr>
          <a:lstStyle/>
          <a:p>
            <a:pPr lvl="2" algn="l" rtl="0">
              <a:spcBef>
                <a:spcPct val="0"/>
              </a:spcBef>
            </a:pPr>
            <a:r>
              <a:rPr lang="en-GB" sz="2400" b="1" dirty="0"/>
              <a:t>2. </a:t>
            </a:r>
            <a:r>
              <a:rPr lang="id-ID" sz="2400" b="1" dirty="0"/>
              <a:t>Jalur Afirmasi</a:t>
            </a:r>
            <a:endParaRPr lang="en-US" sz="2400" dirty="0"/>
          </a:p>
        </p:txBody>
      </p:sp>
      <p:sp>
        <p:nvSpPr>
          <p:cNvPr id="3" name="Content Placeholder 2"/>
          <p:cNvSpPr>
            <a:spLocks noGrp="1"/>
          </p:cNvSpPr>
          <p:nvPr>
            <p:ph idx="1"/>
          </p:nvPr>
        </p:nvSpPr>
        <p:spPr>
          <a:xfrm>
            <a:off x="742774" y="1484784"/>
            <a:ext cx="6984776" cy="4248472"/>
          </a:xfrm>
        </p:spPr>
        <p:txBody>
          <a:bodyPr anchor="t" anchorCtr="0">
            <a:normAutofit fontScale="77500" lnSpcReduction="20000"/>
          </a:bodyPr>
          <a:lstStyle/>
          <a:p>
            <a:pPr marL="457200" lvl="3" indent="-457200">
              <a:buClr>
                <a:schemeClr val="tx1"/>
              </a:buClr>
              <a:buFont typeface="+mj-lt"/>
              <a:buAutoNum type="alphaLcPeriod"/>
            </a:pPr>
            <a:r>
              <a:rPr lang="id-ID" sz="2600" dirty="0">
                <a:latin typeface="Arial" pitchFamily="34" charset="0"/>
                <a:cs typeface="Arial" pitchFamily="34" charset="0"/>
              </a:rPr>
              <a:t>Jalur afirmasi adalah jalur dalam penerimaan murid baru yang diperuntukkan bagi calon murid SMA Negeri yang berasal dari:</a:t>
            </a:r>
            <a:endParaRPr lang="en-GB" sz="2600" dirty="0">
              <a:latin typeface="Arial" pitchFamily="34" charset="0"/>
              <a:cs typeface="Arial" pitchFamily="34" charset="0"/>
            </a:endParaRPr>
          </a:p>
          <a:p>
            <a:pPr marL="0" lvl="3" indent="0">
              <a:buClr>
                <a:schemeClr val="tx1"/>
              </a:buClr>
              <a:buNone/>
            </a:pPr>
            <a:endParaRPr lang="en-US" sz="1900" dirty="0">
              <a:latin typeface="Arial" pitchFamily="34" charset="0"/>
              <a:cs typeface="Arial" pitchFamily="34" charset="0"/>
            </a:endParaRPr>
          </a:p>
          <a:p>
            <a:pPr marL="925513" lvl="4" indent="-457200">
              <a:buClr>
                <a:schemeClr val="tx1"/>
              </a:buClr>
              <a:buFont typeface="+mj-lt"/>
              <a:buAutoNum type="alphaLcPeriod"/>
            </a:pPr>
            <a:r>
              <a:rPr lang="id-ID" sz="2200" dirty="0">
                <a:latin typeface="Arial" pitchFamily="34" charset="0"/>
                <a:cs typeface="Arial" pitchFamily="34" charset="0"/>
              </a:rPr>
              <a:t>keluarga ekonomi tidak mampu; atau</a:t>
            </a:r>
            <a:endParaRPr lang="en-US" sz="2200" dirty="0">
              <a:latin typeface="Arial" pitchFamily="34" charset="0"/>
              <a:cs typeface="Arial" pitchFamily="34" charset="0"/>
            </a:endParaRPr>
          </a:p>
          <a:p>
            <a:pPr marL="925513" lvl="4" indent="-457200">
              <a:buClr>
                <a:schemeClr val="tx1"/>
              </a:buClr>
              <a:buFont typeface="+mj-lt"/>
              <a:buAutoNum type="alphaLcPeriod"/>
            </a:pPr>
            <a:r>
              <a:rPr lang="id-ID" sz="2200" dirty="0">
                <a:latin typeface="Arial" pitchFamily="34" charset="0"/>
                <a:cs typeface="Arial" pitchFamily="34" charset="0"/>
              </a:rPr>
              <a:t>penyandang disabilitas; atau</a:t>
            </a:r>
            <a:endParaRPr lang="en-GB" sz="2200" dirty="0">
              <a:latin typeface="Arial" pitchFamily="34" charset="0"/>
              <a:cs typeface="Arial" pitchFamily="34" charset="0"/>
            </a:endParaRPr>
          </a:p>
          <a:p>
            <a:pPr marL="925513" lvl="4" indent="-457200">
              <a:buClr>
                <a:schemeClr val="tx1"/>
              </a:buClr>
              <a:buFont typeface="+mj-lt"/>
              <a:buAutoNum type="alphaLcPeriod"/>
            </a:pPr>
            <a:r>
              <a:rPr lang="id-ID" sz="2200" dirty="0">
                <a:latin typeface="Arial" pitchFamily="34" charset="0"/>
                <a:cs typeface="Arial" pitchFamily="34" charset="0"/>
              </a:rPr>
              <a:t>anak panti asuhan/panti sosial.</a:t>
            </a:r>
            <a:endParaRPr lang="en-GB" sz="2200" dirty="0">
              <a:latin typeface="Arial" pitchFamily="34" charset="0"/>
              <a:cs typeface="Arial" pitchFamily="34" charset="0"/>
            </a:endParaRPr>
          </a:p>
          <a:p>
            <a:pPr marL="468313" lvl="4" indent="0">
              <a:buClr>
                <a:schemeClr val="tx1"/>
              </a:buClr>
              <a:buNone/>
            </a:pPr>
            <a:endParaRPr lang="en-US" sz="2100" dirty="0">
              <a:latin typeface="Arial" pitchFamily="34" charset="0"/>
              <a:cs typeface="Arial" pitchFamily="34" charset="0"/>
            </a:endParaRPr>
          </a:p>
          <a:p>
            <a:pPr marL="457200" indent="-457200">
              <a:buClr>
                <a:schemeClr val="tx1"/>
              </a:buClr>
              <a:buFont typeface="+mj-lt"/>
              <a:buAutoNum type="alphaLcPeriod" startAt="2"/>
            </a:pPr>
            <a:r>
              <a:rPr lang="id-ID" sz="2600" dirty="0">
                <a:latin typeface="Arial" pitchFamily="34" charset="0"/>
                <a:cs typeface="Arial" pitchFamily="34" charset="0"/>
              </a:rPr>
              <a:t>Persyaratan khusus pada Jalur Afirmasi bagi calon murid baru yang berasal dari keluarga ekonomi tidak mampu </a:t>
            </a:r>
            <a:r>
              <a:rPr lang="id-ID" sz="2600" b="1" i="1" dirty="0">
                <a:latin typeface="Arial" pitchFamily="34" charset="0"/>
                <a:cs typeface="Arial" pitchFamily="34" charset="0"/>
              </a:rPr>
              <a:t>harus memiliki</a:t>
            </a:r>
            <a:r>
              <a:rPr lang="id-ID" sz="2600" i="1" dirty="0">
                <a:latin typeface="Arial" pitchFamily="34" charset="0"/>
                <a:cs typeface="Arial" pitchFamily="34" charset="0"/>
              </a:rPr>
              <a:t> </a:t>
            </a:r>
            <a:r>
              <a:rPr lang="id-ID" sz="2600" b="1" i="1" dirty="0">
                <a:latin typeface="Arial" pitchFamily="34" charset="0"/>
                <a:cs typeface="Arial" pitchFamily="34" charset="0"/>
              </a:rPr>
              <a:t>kartu</a:t>
            </a:r>
            <a:r>
              <a:rPr lang="id-ID" sz="2600" dirty="0">
                <a:latin typeface="Arial" pitchFamily="34" charset="0"/>
                <a:cs typeface="Arial" pitchFamily="34" charset="0"/>
              </a:rPr>
              <a:t> keikutsertaan dalam program penanganan keluarga ekonomi tidak mampu dari Pemerintah Pusat dan/atau Pemerintah Daerah. Kartu keikutsertaan dalam program penanganan keluarga ekonomi tidak mampu </a:t>
            </a:r>
            <a:r>
              <a:rPr lang="id-ID" sz="2600" b="1" i="1" dirty="0">
                <a:latin typeface="Arial" pitchFamily="34" charset="0"/>
                <a:cs typeface="Arial" pitchFamily="34" charset="0"/>
              </a:rPr>
              <a:t>tidak dapat</a:t>
            </a:r>
            <a:r>
              <a:rPr lang="id-ID" sz="2600" dirty="0">
                <a:latin typeface="Arial" pitchFamily="34" charset="0"/>
                <a:cs typeface="Arial" pitchFamily="34" charset="0"/>
              </a:rPr>
              <a:t> berupa kartu keikutsertaan program jaminan kesehatan nasional dan/atau surat keterangan tidak mampu</a:t>
            </a:r>
            <a:r>
              <a:rPr lang="en-GB" sz="2600" dirty="0">
                <a:latin typeface="Arial" pitchFamily="34" charset="0"/>
                <a:cs typeface="Arial" pitchFamily="34" charset="0"/>
              </a:rPr>
              <a:t>.</a:t>
            </a:r>
          </a:p>
          <a:p>
            <a:pPr marL="457200" indent="-457200">
              <a:buFont typeface="+mj-lt"/>
              <a:buAutoNum type="alphaLcPeriod" startAt="2"/>
            </a:pPr>
            <a:endParaRPr lang="en-US" sz="2400" dirty="0">
              <a:latin typeface="Arial" pitchFamily="34" charset="0"/>
              <a:cs typeface="Arial" pitchFamily="34" charset="0"/>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148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08104" y="-125415"/>
            <a:ext cx="2873896" cy="510952"/>
          </a:xfrm>
        </p:spPr>
        <p:txBody>
          <a:bodyPr>
            <a:normAutofit/>
          </a:bodyPr>
          <a:lstStyle/>
          <a:p>
            <a:pPr lvl="2" algn="r" rtl="0">
              <a:spcBef>
                <a:spcPct val="0"/>
              </a:spcBef>
            </a:pPr>
            <a:r>
              <a:rPr lang="id-ID" b="1" dirty="0">
                <a:solidFill>
                  <a:schemeClr val="bg1"/>
                </a:solidFill>
              </a:rPr>
              <a:t>Jalur Afirmasi</a:t>
            </a:r>
            <a:endParaRPr lang="en-US" dirty="0">
              <a:solidFill>
                <a:schemeClr val="bg1"/>
              </a:solidFill>
            </a:endParaRPr>
          </a:p>
        </p:txBody>
      </p:sp>
      <p:sp>
        <p:nvSpPr>
          <p:cNvPr id="3" name="Content Placeholder 2"/>
          <p:cNvSpPr>
            <a:spLocks noGrp="1"/>
          </p:cNvSpPr>
          <p:nvPr>
            <p:ph idx="1"/>
          </p:nvPr>
        </p:nvSpPr>
        <p:spPr>
          <a:xfrm>
            <a:off x="539552" y="620688"/>
            <a:ext cx="8424936" cy="5616624"/>
          </a:xfrm>
        </p:spPr>
        <p:txBody>
          <a:bodyPr anchor="t" anchorCtr="0">
            <a:normAutofit fontScale="92500" lnSpcReduction="10000"/>
          </a:bodyPr>
          <a:lstStyle/>
          <a:p>
            <a:pPr marL="457200" lvl="3" indent="-457200">
              <a:buClrTx/>
              <a:buFont typeface="+mj-lt"/>
              <a:buAutoNum type="alphaLcPeriod" startAt="3"/>
            </a:pPr>
            <a:r>
              <a:rPr lang="id-ID" sz="1900" dirty="0"/>
              <a:t>Calon murid baru yang berasal dari keluarga ekonomi tidak mampu wajib menyertakan:</a:t>
            </a:r>
            <a:endParaRPr lang="en-GB" sz="1900" dirty="0"/>
          </a:p>
          <a:p>
            <a:pPr marL="0" lvl="3" indent="0">
              <a:spcBef>
                <a:spcPts val="0"/>
              </a:spcBef>
              <a:buNone/>
            </a:pPr>
            <a:endParaRPr lang="en-US" sz="1000" dirty="0"/>
          </a:p>
          <a:p>
            <a:pPr marL="936625" lvl="0" indent="-457200">
              <a:buClrTx/>
              <a:buFont typeface="+mj-lt"/>
              <a:buAutoNum type="arabicParenR"/>
            </a:pPr>
            <a:r>
              <a:rPr lang="id-ID" sz="1900" dirty="0"/>
              <a:t>Kartu Program Indonesia Pintar (PIP) yang diterbitkan oleh Kementerian terkait dan terdata dalam Dapodik;</a:t>
            </a:r>
            <a:endParaRPr lang="en-US" sz="1900" dirty="0"/>
          </a:p>
          <a:p>
            <a:pPr marL="936625" lvl="0" indent="-457200">
              <a:buClrTx/>
              <a:buFont typeface="+mj-lt"/>
              <a:buAutoNum type="arabicParenR"/>
            </a:pPr>
            <a:r>
              <a:rPr lang="id-ID" sz="1900" dirty="0"/>
              <a:t>Kartu peserta keikutsertaan dalam program penanganan keluarga ekonomi tidak mampu yang diterbitkan oleh Kementerian yang menyelenggarakan urusan pemerintahan di bidang sosial dan terdata dalam Data Tunggal Sosial Ekonomi Nasional (DTSEN) Dinas Sosial; atau</a:t>
            </a:r>
            <a:endParaRPr lang="en-US" sz="1900" dirty="0"/>
          </a:p>
          <a:p>
            <a:pPr marL="514350" indent="-514350">
              <a:buClrTx/>
              <a:buFont typeface="+mj-lt"/>
              <a:buAutoNum type="alphaLcPeriod" startAt="4"/>
            </a:pPr>
            <a:r>
              <a:rPr lang="id-ID" sz="1900" dirty="0"/>
              <a:t>Surat pernyataan dari orang tua/wali peserta didik yang menyatakan bersedia diproses secara hukum jika terbukti memalsukan bukti keikutsertaan dalam program penanganan keluarga tidak mampu;</a:t>
            </a:r>
            <a:endParaRPr lang="en-GB" sz="1900" dirty="0"/>
          </a:p>
          <a:p>
            <a:pPr marL="539750" lvl="3" indent="-457200">
              <a:buClrTx/>
              <a:buFont typeface="+mj-lt"/>
              <a:buAutoNum type="alphaLcPeriod" startAt="5"/>
            </a:pPr>
            <a:r>
              <a:rPr lang="id-ID" sz="1900" dirty="0"/>
              <a:t>Persyaratan khusus pada Jalur Afirmasi bagi calon murid penyandang disabilitas harus memiliki: </a:t>
            </a:r>
            <a:endParaRPr lang="en-US" sz="1900" dirty="0"/>
          </a:p>
          <a:p>
            <a:pPr marL="811213" lvl="0">
              <a:buClrTx/>
              <a:buFont typeface="+mj-lt"/>
              <a:buAutoNum type="arabicParenR"/>
            </a:pPr>
            <a:r>
              <a:rPr lang="id-ID" sz="1900" dirty="0"/>
              <a:t>kartu penyandang disabilitas yang dikeluarkan oleh kementerian    yang menyelenggarakan urusan pemerintahan di bidang sosial; atau </a:t>
            </a:r>
            <a:endParaRPr lang="en-US" sz="1900" dirty="0"/>
          </a:p>
          <a:p>
            <a:pPr marL="811213" lvl="0">
              <a:buClrTx/>
              <a:buFont typeface="+mj-lt"/>
              <a:buAutoNum type="arabicParenR"/>
            </a:pPr>
            <a:r>
              <a:rPr lang="id-ID" sz="1900" dirty="0"/>
              <a:t>surat keterangan dari dokter atau dokter spesialis; dan</a:t>
            </a:r>
            <a:endParaRPr lang="en-US" sz="1900" dirty="0"/>
          </a:p>
          <a:p>
            <a:pPr marL="811213">
              <a:buClrTx/>
              <a:buFont typeface="+mj-lt"/>
              <a:buAutoNum type="arabicParenR"/>
            </a:pPr>
            <a:r>
              <a:rPr lang="id-ID" sz="1900" dirty="0"/>
              <a:t>surat hasil asesmen yang dikeluarkan oleh unit layanan disabilitas.</a:t>
            </a:r>
            <a:endParaRPr lang="en-GB" sz="1900" dirty="0"/>
          </a:p>
          <a:p>
            <a:pPr marL="539750" indent="-457200">
              <a:buClrTx/>
              <a:buFont typeface="+mj-lt"/>
              <a:buAutoNum type="alphaLcPeriod" startAt="6"/>
            </a:pPr>
            <a:r>
              <a:rPr lang="id-ID" sz="1900" dirty="0"/>
              <a:t>Calon murid baru yang berasal dari panti asuhan/panti sosial dibuktikan dengan surat keterangan kepala panti asuhan/panti sosial yang diketahui oleh Kepala Dinas Sosial setempat;</a:t>
            </a:r>
            <a:endParaRPr lang="en-GB" sz="1900" dirty="0"/>
          </a:p>
          <a:p>
            <a:pPr marL="514350" indent="-514350">
              <a:buFont typeface="+mj-lt"/>
              <a:buAutoNum type="alphaLcPeriod" startAt="4"/>
            </a:pPr>
            <a:endParaRPr lang="en-US" dirty="0"/>
          </a:p>
          <a:p>
            <a:pPr marL="514350" indent="-514350">
              <a:buFont typeface="+mj-lt"/>
              <a:buAutoNum type="alphaLcPeriod" startAt="4"/>
            </a:pPr>
            <a:endParaRPr lang="en-US" dirty="0"/>
          </a:p>
        </p:txBody>
      </p:sp>
      <p:sp>
        <p:nvSpPr>
          <p:cNvPr id="5" name="Title 1"/>
          <p:cNvSpPr txBox="1">
            <a:spLocks/>
          </p:cNvSpPr>
          <p:nvPr/>
        </p:nvSpPr>
        <p:spPr>
          <a:xfrm>
            <a:off x="323528" y="0"/>
            <a:ext cx="5256584" cy="3855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rtl="0">
              <a:spcBef>
                <a:spcPct val="0"/>
              </a:spcBef>
            </a:pPr>
            <a:r>
              <a:rPr lang="id-ID" sz="2400" b="1" dirty="0">
                <a:solidFill>
                  <a:schemeClr val="bg1"/>
                </a:solidFill>
              </a:rPr>
              <a:t>Persyaratan Khusus SMA Negeri</a:t>
            </a:r>
            <a:endParaRPr lang="en-US" sz="2400" dirty="0">
              <a:solidFill>
                <a:schemeClr val="bg1"/>
              </a:solidFill>
            </a:endParaRPr>
          </a:p>
        </p:txBody>
      </p:sp>
      <p:pic>
        <p:nvPicPr>
          <p:cNvPr id="7"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3350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4968551" cy="542310"/>
          </a:xfrm>
        </p:spPr>
        <p:txBody>
          <a:bodyPr>
            <a:noAutofit/>
          </a:bodyPr>
          <a:lstStyle/>
          <a:p>
            <a:r>
              <a:rPr lang="en-GB" sz="2800" dirty="0">
                <a:latin typeface="Arial" pitchFamily="34" charset="0"/>
                <a:cs typeface="Arial" pitchFamily="34" charset="0"/>
              </a:rPr>
              <a:t>3. </a:t>
            </a:r>
            <a:r>
              <a:rPr lang="id-ID" sz="2800" dirty="0">
                <a:latin typeface="Arial" pitchFamily="34" charset="0"/>
                <a:cs typeface="Arial" pitchFamily="34" charset="0"/>
              </a:rPr>
              <a:t>Jalur Prestasi</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043608" y="1916832"/>
            <a:ext cx="7776864" cy="4176464"/>
          </a:xfrm>
        </p:spPr>
        <p:txBody>
          <a:bodyPr anchor="t" anchorCtr="0">
            <a:normAutofit fontScale="77500" lnSpcReduction="20000"/>
          </a:bodyPr>
          <a:lstStyle/>
          <a:p>
            <a:pPr marL="514350" lvl="0" indent="-514350">
              <a:buClrTx/>
              <a:buFont typeface="+mj-lt"/>
              <a:buAutoNum type="arabicParenR"/>
            </a:pPr>
            <a:r>
              <a:rPr lang="id-ID" dirty="0"/>
              <a:t>Jalur Prestasi Akademik adalah jalur dalam penerimaan murid baru yang diperuntukkan bagi calon murid yang memiliki prestasi di bidang akademik.</a:t>
            </a:r>
            <a:endParaRPr lang="en-US" dirty="0"/>
          </a:p>
          <a:p>
            <a:pPr marL="514350" indent="-514350">
              <a:buClrTx/>
              <a:buFont typeface="+mj-lt"/>
              <a:buAutoNum type="arabicParenR"/>
            </a:pPr>
            <a:r>
              <a:rPr lang="id-ID" dirty="0"/>
              <a:t>Persyaratan khusus bagi calon murid baru yang melakukan pendaftaran pada Jalur Prestasi Akademik dapat berupa:</a:t>
            </a:r>
            <a:endParaRPr lang="en-GB" dirty="0"/>
          </a:p>
          <a:p>
            <a:pPr marL="987425" lvl="0" indent="-425450">
              <a:buClrTx/>
              <a:buFont typeface="+mj-lt"/>
              <a:buAutoNum type="alphaLcPeriod"/>
            </a:pPr>
            <a:r>
              <a:rPr lang="id-ID" dirty="0"/>
              <a:t>nilai rapor semester 1 sampai semester 5 yang berasal dari nilai kompetensi pengetahuan untuk semua mata pelajaran dengan melampirkan Surat Keterangan Peringkat Paralel dari Kepala Satuan Pendidikan asal untuk 25% (dua puluh lima persen) murid dengan nilai tertinggi; atau</a:t>
            </a:r>
            <a:endParaRPr lang="en-US" sz="2800" dirty="0"/>
          </a:p>
          <a:p>
            <a:pPr marL="987425" indent="-425450">
              <a:buClrTx/>
              <a:buFont typeface="+mj-lt"/>
              <a:buAutoNum type="alphaLcPeriod"/>
            </a:pPr>
            <a:r>
              <a:rPr lang="id-ID" dirty="0"/>
              <a:t>prestasi di bidang sains, teknologi, riset, inovasi, dan/atau bidang    akademik lainnya yang dibuktikan dengan sertifikat yang telah divalidasi oleh Pemerintah Daerah yang melaksanakan SPMB (Dinas Pendidikan/Cabang Dinas Pendidikan Provinsi Sumatera Barat) atau dikurasi oleh Kementerian.</a:t>
            </a:r>
            <a:endParaRPr lang="en-US" dirty="0"/>
          </a:p>
        </p:txBody>
      </p:sp>
      <p:sp>
        <p:nvSpPr>
          <p:cNvPr id="4" name="TextBox 3"/>
          <p:cNvSpPr txBox="1"/>
          <p:nvPr/>
        </p:nvSpPr>
        <p:spPr>
          <a:xfrm>
            <a:off x="683569" y="1286944"/>
            <a:ext cx="4392487" cy="461665"/>
          </a:xfrm>
          <a:prstGeom prst="rect">
            <a:avLst/>
          </a:prstGeom>
          <a:noFill/>
        </p:spPr>
        <p:txBody>
          <a:bodyPr wrap="square" rtlCol="0">
            <a:spAutoFit/>
          </a:bodyPr>
          <a:lstStyle/>
          <a:p>
            <a:r>
              <a:rPr lang="en-GB" sz="2400" dirty="0"/>
              <a:t>a. </a:t>
            </a:r>
            <a:r>
              <a:rPr lang="id-ID" sz="2400" dirty="0"/>
              <a:t>Jalur Prestasi Akademik</a:t>
            </a:r>
            <a:endParaRPr lang="en-US" sz="2400" dirty="0"/>
          </a:p>
        </p:txBody>
      </p:sp>
      <p:sp>
        <p:nvSpPr>
          <p:cNvPr id="5" name="Title 1"/>
          <p:cNvSpPr txBox="1">
            <a:spLocks/>
          </p:cNvSpPr>
          <p:nvPr/>
        </p:nvSpPr>
        <p:spPr>
          <a:xfrm>
            <a:off x="1206426" y="19126"/>
            <a:ext cx="6245894" cy="3855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rtl="0">
              <a:spcBef>
                <a:spcPct val="0"/>
              </a:spcBef>
            </a:pPr>
            <a:r>
              <a:rPr lang="id-ID" sz="2400" b="1" dirty="0">
                <a:solidFill>
                  <a:schemeClr val="bg1"/>
                </a:solidFill>
              </a:rPr>
              <a:t>Persyaratan Khusus SMA Negeri</a:t>
            </a:r>
            <a:endParaRPr lang="en-US" sz="2400" dirty="0">
              <a:solidFill>
                <a:schemeClr val="bg1"/>
              </a:solidFill>
            </a:endParaRPr>
          </a:p>
        </p:txBody>
      </p:sp>
      <p:pic>
        <p:nvPicPr>
          <p:cNvPr id="8"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C:\Users\DAC\Downloads\s prestasi 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224" y="0"/>
            <a:ext cx="3058776" cy="18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9302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AC\Downloads\pngtree-anak-sekolah-berprestasi-png-image_86959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2600" y="3501008"/>
            <a:ext cx="3449960" cy="34499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55576" y="-30415"/>
            <a:ext cx="3744416" cy="385537"/>
          </a:xfrm>
        </p:spPr>
        <p:txBody>
          <a:bodyPr>
            <a:noAutofit/>
          </a:bodyPr>
          <a:lstStyle/>
          <a:p>
            <a:pPr lvl="1" algn="l" rtl="0">
              <a:spcBef>
                <a:spcPct val="0"/>
              </a:spcBef>
            </a:pPr>
            <a:r>
              <a:rPr lang="id-ID" b="1" dirty="0">
                <a:solidFill>
                  <a:schemeClr val="bg1"/>
                </a:solidFill>
              </a:rPr>
              <a:t>Persyaratan Khusus SMA Negeri</a:t>
            </a:r>
            <a:endParaRPr lang="en-US" dirty="0">
              <a:solidFill>
                <a:schemeClr val="bg1"/>
              </a:solidFill>
            </a:endParaRPr>
          </a:p>
        </p:txBody>
      </p:sp>
      <p:sp>
        <p:nvSpPr>
          <p:cNvPr id="3" name="Content Placeholder 2"/>
          <p:cNvSpPr>
            <a:spLocks noGrp="1"/>
          </p:cNvSpPr>
          <p:nvPr>
            <p:ph idx="1"/>
          </p:nvPr>
        </p:nvSpPr>
        <p:spPr>
          <a:xfrm>
            <a:off x="755576" y="1124744"/>
            <a:ext cx="7920880" cy="4678288"/>
          </a:xfrm>
        </p:spPr>
        <p:txBody>
          <a:bodyPr anchor="t" anchorCtr="0">
            <a:normAutofit fontScale="85000" lnSpcReduction="20000"/>
          </a:bodyPr>
          <a:lstStyle/>
          <a:p>
            <a:pPr marL="514350" lvl="0" indent="-514350">
              <a:buClrTx/>
              <a:buFont typeface="+mj-lt"/>
              <a:buAutoNum type="arabicParenR" startAt="3"/>
            </a:pPr>
            <a:r>
              <a:rPr lang="id-ID" dirty="0"/>
              <a:t>Dalam hal sertifikat prestasi akademik belum divalidasi oleh Pemerintah Daerah atau dikurasi oleh Kementerian, pemangku kepentingan dapat mengajukan usulan paling lambat dilakukan bulan April pada tahun berjalan kepada:</a:t>
            </a:r>
            <a:endParaRPr lang="en-US" sz="2800" dirty="0"/>
          </a:p>
          <a:p>
            <a:pPr marL="971550" lvl="1" indent="-339725">
              <a:buClrTx/>
              <a:buFont typeface="+mj-lt"/>
              <a:buAutoNum type="alphaLcPeriod"/>
            </a:pPr>
            <a:r>
              <a:rPr lang="id-ID" dirty="0"/>
              <a:t>Dinas Pendidikan/Cabang Dinas Pendidikan Provinsi Sumatera Barat; atau </a:t>
            </a:r>
            <a:endParaRPr lang="en-GB" dirty="0"/>
          </a:p>
          <a:p>
            <a:pPr marL="971550" lvl="1" indent="-339725">
              <a:buClrTx/>
              <a:buFont typeface="+mj-lt"/>
              <a:buAutoNum type="alphaLcPeriod"/>
            </a:pPr>
            <a:r>
              <a:rPr lang="id-ID" dirty="0"/>
              <a:t>Unit kerja di Kementerian yang membidangi talenta dan prestasi sesuai kewenangan.</a:t>
            </a:r>
            <a:endParaRPr lang="en-GB" dirty="0"/>
          </a:p>
          <a:p>
            <a:pPr marL="514350" lvl="0" indent="-514350">
              <a:buClrTx/>
              <a:buFont typeface="+mj-lt"/>
              <a:buAutoNum type="arabicParenR" startAt="4"/>
            </a:pPr>
            <a:r>
              <a:rPr lang="id-ID" dirty="0"/>
              <a:t>Pemangku kepentingan sebagaimana dimaksud pada poin 3) terdiri atas: </a:t>
            </a:r>
            <a:endParaRPr lang="en-US" dirty="0"/>
          </a:p>
          <a:p>
            <a:pPr marL="1076325" lvl="0" indent="-444500">
              <a:buClrTx/>
              <a:buFont typeface="+mj-lt"/>
              <a:buAutoNum type="alphaLcParenR"/>
            </a:pPr>
            <a:r>
              <a:rPr lang="id-ID" dirty="0"/>
              <a:t>Calon murid; </a:t>
            </a:r>
            <a:endParaRPr lang="en-US" dirty="0"/>
          </a:p>
          <a:p>
            <a:pPr marL="1076325" lvl="0" indent="-444500">
              <a:buClrTx/>
              <a:buFont typeface="+mj-lt"/>
              <a:buAutoNum type="alphaLcParenR"/>
            </a:pPr>
            <a:r>
              <a:rPr lang="id-ID" dirty="0"/>
              <a:t>Penyelenggara lomba; </a:t>
            </a:r>
            <a:endParaRPr lang="en-US" dirty="0"/>
          </a:p>
          <a:p>
            <a:pPr marL="1076325" lvl="0" indent="-444500">
              <a:buClrTx/>
              <a:buFont typeface="+mj-lt"/>
              <a:buAutoNum type="alphaLcParenR"/>
            </a:pPr>
            <a:r>
              <a:rPr lang="id-ID" dirty="0"/>
              <a:t>Satuan pendidikan penyelenggara SPMB; </a:t>
            </a:r>
            <a:endParaRPr lang="en-US" dirty="0"/>
          </a:p>
          <a:p>
            <a:pPr marL="1076325" indent="-444500">
              <a:buClrTx/>
              <a:buFont typeface="+mj-lt"/>
              <a:buAutoNum type="alphaLcParenR"/>
            </a:pPr>
            <a:r>
              <a:rPr lang="id-ID" dirty="0"/>
              <a:t>Pihak lain yang berkepentingan.</a:t>
            </a:r>
            <a:endParaRPr lang="en-US" sz="2400" dirty="0"/>
          </a:p>
          <a:p>
            <a:endParaRPr lang="en-US" dirty="0"/>
          </a:p>
        </p:txBody>
      </p:sp>
      <p:sp>
        <p:nvSpPr>
          <p:cNvPr id="7" name="Rectangle 6"/>
          <p:cNvSpPr/>
          <p:nvPr/>
        </p:nvSpPr>
        <p:spPr>
          <a:xfrm>
            <a:off x="5755309" y="0"/>
            <a:ext cx="2670668" cy="369332"/>
          </a:xfrm>
          <a:prstGeom prst="rect">
            <a:avLst/>
          </a:prstGeom>
        </p:spPr>
        <p:txBody>
          <a:bodyPr wrap="none">
            <a:spAutoFit/>
          </a:bodyPr>
          <a:lstStyle/>
          <a:p>
            <a:r>
              <a:rPr lang="id-ID" b="1" dirty="0">
                <a:solidFill>
                  <a:schemeClr val="bg1"/>
                </a:solidFill>
              </a:rPr>
              <a:t>Jalur </a:t>
            </a:r>
            <a:r>
              <a:rPr lang="en-GB" b="1" dirty="0" err="1">
                <a:solidFill>
                  <a:schemeClr val="bg1"/>
                </a:solidFill>
              </a:rPr>
              <a:t>Prestasi</a:t>
            </a:r>
            <a:r>
              <a:rPr lang="en-GB" b="1" dirty="0">
                <a:solidFill>
                  <a:schemeClr val="bg1"/>
                </a:solidFill>
              </a:rPr>
              <a:t>  </a:t>
            </a:r>
            <a:r>
              <a:rPr lang="en-GB" b="1" dirty="0" err="1">
                <a:solidFill>
                  <a:schemeClr val="bg1"/>
                </a:solidFill>
              </a:rPr>
              <a:t>Akademik</a:t>
            </a:r>
            <a:endParaRPr lang="en-US" dirty="0">
              <a:solidFill>
                <a:schemeClr val="bg1"/>
              </a:solidFill>
            </a:endParaRPr>
          </a:p>
        </p:txBody>
      </p:sp>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36291"/>
      </p:ext>
    </p:extLst>
  </p:cSld>
  <p:clrMapOvr>
    <a:masterClrMapping/>
  </p:clrMapOvr>
  <p:transition spd="slow">
    <p:wipe/>
  </p:transition>
</p:sld>
</file>

<file path=ppt/theme/theme1.xml><?xml version="1.0" encoding="utf-8"?>
<a:theme xmlns:a="http://schemas.openxmlformats.org/drawingml/2006/main" name="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Theme2">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docProps/app.xml><?xml version="1.0" encoding="utf-8"?>
<Properties xmlns="http://schemas.openxmlformats.org/officeDocument/2006/extended-properties" xmlns:vt="http://schemas.openxmlformats.org/officeDocument/2006/docPropsVTypes">
  <Template/>
  <TotalTime>1765</TotalTime>
  <Words>2036</Words>
  <Application>Microsoft Office PowerPoint</Application>
  <PresentationFormat>On-screen Show (4:3)</PresentationFormat>
  <Paragraphs>249</Paragraphs>
  <Slides>17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Arial Narrow</vt:lpstr>
      <vt:lpstr>Calibri</vt:lpstr>
      <vt:lpstr>Courier New</vt:lpstr>
      <vt:lpstr>Gill Sans Nova Light</vt:lpstr>
      <vt:lpstr>Lexend Light</vt:lpstr>
      <vt:lpstr>Montserrat</vt:lpstr>
      <vt:lpstr>Sagona Book</vt:lpstr>
      <vt:lpstr>Tahoma</vt:lpstr>
      <vt:lpstr>Theme1</vt:lpstr>
      <vt:lpstr>Theme2</vt:lpstr>
      <vt:lpstr>PowerPoint Presentation</vt:lpstr>
      <vt:lpstr>DASAR HUKUM PELAKSANAAN</vt:lpstr>
      <vt:lpstr>PERSYARATAN SPMB</vt:lpstr>
      <vt:lpstr>Persyaratan Khusus SMA Negeri</vt:lpstr>
      <vt:lpstr>PowerPoint Presentation</vt:lpstr>
      <vt:lpstr>2. Jalur Afirmasi</vt:lpstr>
      <vt:lpstr>Jalur Afirmasi</vt:lpstr>
      <vt:lpstr>3. Jalur Prestasi</vt:lpstr>
      <vt:lpstr>Persyaratan Khusus SMA Negeri</vt:lpstr>
      <vt:lpstr>Persyaratan Khusus SMA Negeri</vt:lpstr>
      <vt:lpstr>PowerPoint Presentation</vt:lpstr>
      <vt:lpstr>Persyaratan Khusus SMA Negeri</vt:lpstr>
      <vt:lpstr>Persyaratan Khusus SMA Negeri</vt:lpstr>
      <vt:lpstr>PowerPoint Presentation</vt:lpstr>
      <vt:lpstr>PowerPoint Presentation</vt:lpstr>
      <vt:lpstr>PowerPoint Presentation</vt:lpstr>
      <vt:lpstr>4. Jalur Mutasi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dc:creator>
  <cp:lastModifiedBy>Dapodik SMAN3</cp:lastModifiedBy>
  <cp:revision>94</cp:revision>
  <dcterms:created xsi:type="dcterms:W3CDTF">2025-05-03T10:13:03Z</dcterms:created>
  <dcterms:modified xsi:type="dcterms:W3CDTF">2025-06-07T14:56:19Z</dcterms:modified>
</cp:coreProperties>
</file>