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  <p:sldMasterId id="2147483835" r:id="rId2"/>
  </p:sldMasterIdLst>
  <p:sldIdLst>
    <p:sldId id="256" r:id="rId3"/>
    <p:sldId id="294" r:id="rId4"/>
    <p:sldId id="295" r:id="rId5"/>
    <p:sldId id="296" r:id="rId6"/>
    <p:sldId id="297" r:id="rId7"/>
    <p:sldId id="298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4" autoAdjust="0"/>
    <p:restoredTop sz="94660"/>
  </p:normalViewPr>
  <p:slideViewPr>
    <p:cSldViewPr>
      <p:cViewPr varScale="1">
        <p:scale>
          <a:sx n="84" d="100"/>
          <a:sy n="84" d="100"/>
        </p:scale>
        <p:origin x="1411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572000"/>
            <a:ext cx="9144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3419"/>
            <a:ext cx="9144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75620" y="232913"/>
            <a:ext cx="5322700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mart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16200000">
            <a:off x="7882649" y="311029"/>
            <a:ext cx="1572380" cy="950323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619" y="457200"/>
            <a:ext cx="7269480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5E425B-455F-127B-1647-045FD094F15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75620" y="2087562"/>
            <a:ext cx="2019980" cy="389054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+mn-lt"/>
              </a:defRPr>
            </a:lvl2pPr>
            <a:lvl3pPr marL="914400" indent="0">
              <a:buNone/>
              <a:defRPr sz="2000">
                <a:latin typeface="+mn-lt"/>
              </a:defRPr>
            </a:lvl3pPr>
            <a:lvl4pPr marL="1371600" indent="0">
              <a:buNone/>
              <a:defRPr sz="2000">
                <a:latin typeface="+mn-lt"/>
              </a:defRPr>
            </a:lvl4pPr>
            <a:lvl5pPr marL="1828800" indent="0"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162300" y="2087564"/>
            <a:ext cx="5047706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127576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098551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1773" y="0"/>
            <a:ext cx="9145773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62117" y="457199"/>
            <a:ext cx="4457699" cy="192024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BBDFA0C-B372-969D-6C8A-F664A4BF8D41}"/>
              </a:ext>
            </a:extLst>
          </p:cNvPr>
          <p:cNvSpPr>
            <a:spLocks noGrp="1" noChangeAspect="1"/>
          </p:cNvSpPr>
          <p:nvPr>
            <p:ph idx="17" hasCustomPrompt="1"/>
          </p:nvPr>
        </p:nvSpPr>
        <p:spPr>
          <a:xfrm>
            <a:off x="617331" y="640080"/>
            <a:ext cx="3223260" cy="4297680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347663" indent="0" algn="ctr">
              <a:buFont typeface="Arial" panose="020B0604020202020204" pitchFamily="34" charset="0"/>
              <a:buNone/>
              <a:defRPr sz="2000">
                <a:latin typeface="+mn-lt"/>
              </a:defRPr>
            </a:lvl2pPr>
            <a:lvl3pPr marL="6858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marL="9144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marL="11430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132533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8D2CC-EE75-85FA-1577-88C0BEC7B10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62118" y="2706370"/>
            <a:ext cx="4457700" cy="3383279"/>
          </a:xfrm>
        </p:spPr>
        <p:txBody>
          <a:bodyPr>
            <a:normAutofit/>
          </a:bodyPr>
          <a:lstStyle>
            <a:lvl1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146304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5656170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16200000">
            <a:off x="7882649" y="311029"/>
            <a:ext cx="1572380" cy="950323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620" y="136526"/>
            <a:ext cx="7334387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75620" y="2084833"/>
            <a:ext cx="7334387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127576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1"/>
            <a:ext cx="9144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75620" y="252550"/>
            <a:ext cx="4665209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75620" y="3685939"/>
            <a:ext cx="4665208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82450" y="1841813"/>
            <a:ext cx="3561551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966796" y="3210589"/>
            <a:ext cx="2225673" cy="5255545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1"/>
            <a:ext cx="4410487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-1"/>
            <a:ext cx="3853268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6943" y="914400"/>
            <a:ext cx="7770114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216" y="0"/>
            <a:ext cx="4918695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80445"/>
            <a:ext cx="3995894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48788" y="5597818"/>
            <a:ext cx="1822586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8216" y="3988559"/>
            <a:ext cx="1852097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1100" y="914400"/>
            <a:ext cx="4231386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1718" y="1143000"/>
            <a:ext cx="314324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14400"/>
            <a:ext cx="4231386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5076148" y="1875319"/>
            <a:ext cx="3545338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0465" y="1"/>
            <a:ext cx="3993537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51456" y="1"/>
            <a:ext cx="3592544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9083" y="1"/>
            <a:ext cx="3966701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H="1">
            <a:off x="0" y="-26179"/>
            <a:ext cx="3954920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05137" y="3200882"/>
            <a:ext cx="3150647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0404" y="914400"/>
            <a:ext cx="4087368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3784601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70403" y="4681728"/>
            <a:ext cx="4087368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6728059" y="5209685"/>
            <a:ext cx="2415941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14400"/>
            <a:ext cx="565099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-1" y="5010314"/>
            <a:ext cx="2480918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7045535" y="4650287"/>
            <a:ext cx="1394826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H="1">
            <a:off x="5921014" y="2286179"/>
            <a:ext cx="5509165" cy="936809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85800" y="2039112"/>
            <a:ext cx="5362956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5350" y="5879805"/>
            <a:ext cx="496062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2"/>
            <a:ext cx="2412268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78105" y="1618812"/>
            <a:ext cx="2365895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0" y="2673019"/>
            <a:ext cx="1272767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3"/>
            <a:ext cx="1857332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14400"/>
            <a:ext cx="7770114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0836" y="3825876"/>
            <a:ext cx="6082329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" y="0"/>
            <a:ext cx="9143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9149" y="102022"/>
            <a:ext cx="7334387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69149" y="2017468"/>
            <a:ext cx="7334387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14400"/>
            <a:ext cx="7770114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85800" y="2039112"/>
            <a:ext cx="3432715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68311" y="2039112"/>
            <a:ext cx="3432715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79804"/>
            <a:ext cx="3530603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6759373" y="1"/>
            <a:ext cx="2384627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5350" y="5879805"/>
            <a:ext cx="496062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" y="2"/>
            <a:ext cx="9144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14400"/>
            <a:ext cx="7770114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799" y="2039112"/>
            <a:ext cx="2523744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557588" y="2039112"/>
            <a:ext cx="490347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5350" y="5879805"/>
            <a:ext cx="496062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227863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925618" y="3727256"/>
            <a:ext cx="3027835" cy="3254284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565099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85799" y="2039111"/>
            <a:ext cx="4238244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17344" y="-20757"/>
            <a:ext cx="3442133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5350" y="5879805"/>
            <a:ext cx="496062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605410" y="135896"/>
            <a:ext cx="1698615" cy="1378565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85795" y="-24130"/>
            <a:ext cx="4028295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2"/>
            <a:ext cx="2323373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204200" y="6327754"/>
            <a:ext cx="31115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0114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85799" y="2039111"/>
            <a:ext cx="211226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073350" y="2039111"/>
            <a:ext cx="521208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5350" y="5879805"/>
            <a:ext cx="496062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50608" y="0"/>
            <a:ext cx="5693392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00500" y="-30589"/>
            <a:ext cx="378561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14400"/>
            <a:ext cx="7770114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799" y="2039111"/>
            <a:ext cx="5047488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85104" y="2039111"/>
            <a:ext cx="2372868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5350" y="5879805"/>
            <a:ext cx="496062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0" y="3271425"/>
            <a:ext cx="9144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4193355" y="2"/>
            <a:ext cx="4022008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14400"/>
            <a:ext cx="7770114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685800" y="2039111"/>
            <a:ext cx="7770019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5350" y="5879805"/>
            <a:ext cx="496062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2859" y="3001407"/>
            <a:ext cx="2899427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-1"/>
            <a:ext cx="3200693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7926" y="1187801"/>
            <a:ext cx="1258934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5800" y="914400"/>
            <a:ext cx="4231386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36642" y="914400"/>
            <a:ext cx="2900934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6728059" y="5209685"/>
            <a:ext cx="2415941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7749173" y="4321743"/>
            <a:ext cx="1394826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5350" y="5879805"/>
            <a:ext cx="496062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1" y="0"/>
            <a:ext cx="9143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619" y="1371600"/>
            <a:ext cx="41148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87578" y="1168400"/>
            <a:ext cx="337542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6679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" y="0"/>
            <a:ext cx="9143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57700" y="457200"/>
            <a:ext cx="3840480" cy="3200400"/>
          </a:xfrm>
        </p:spPr>
        <p:txBody>
          <a:bodyPr anchor="b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3DBBF-E63D-81E5-E7CE-32F6F2C2F9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57699" y="3657600"/>
            <a:ext cx="3840480" cy="1828800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64033732-ADA1-C540-7276-3FF5CDEF2C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8178" y="1157224"/>
            <a:ext cx="337542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56223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-1"/>
            <a:ext cx="9156617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620" y="45086"/>
            <a:ext cx="7334387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74566" y="2652713"/>
            <a:ext cx="7335440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54738" y="6356351"/>
            <a:ext cx="120351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75621" y="177554"/>
            <a:ext cx="4684434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75621" y="3492896"/>
            <a:ext cx="4684434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" y="0"/>
            <a:ext cx="9143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619" y="136527"/>
            <a:ext cx="72009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75620" y="2023984"/>
            <a:ext cx="349758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712426" y="2023984"/>
            <a:ext cx="349758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" y="2"/>
            <a:ext cx="9143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620" y="69009"/>
            <a:ext cx="7334387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875620" y="2023984"/>
            <a:ext cx="349758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712426" y="2023984"/>
            <a:ext cx="349758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127576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14958" y="6356351"/>
            <a:ext cx="1243292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56617" cy="6858002"/>
            <a:chOff x="0" y="0"/>
            <a:chExt cx="12208822" cy="685800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619" y="457200"/>
            <a:ext cx="7982631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07A1CF7-9B3B-E43E-830E-DAB65B60824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74567" y="2652713"/>
            <a:ext cx="4046219" cy="343693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D976D8D6-3BDC-1908-3425-FEE3EEF51A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88440" y="1447800"/>
            <a:ext cx="3160508" cy="421401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54738" y="6356351"/>
            <a:ext cx="120351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3050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381000"/>
            <a:ext cx="85725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750" y="1825625"/>
            <a:ext cx="85725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008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</p:sldLayoutIdLst>
  <p:transition spd="slow">
    <p:wipe/>
  </p:transition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4320" y="6464808"/>
            <a:ext cx="74066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4982" y="6464808"/>
            <a:ext cx="2578608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5350" y="5879805"/>
            <a:ext cx="496062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850650B3-4EDF-47DD-A5CA-DF55EAD8FBA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8204200" y="6327754"/>
            <a:ext cx="31115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625;p35"/>
          <p:cNvSpPr txBox="1">
            <a:spLocks/>
          </p:cNvSpPr>
          <p:nvPr/>
        </p:nvSpPr>
        <p:spPr>
          <a:xfrm>
            <a:off x="3275856" y="3185712"/>
            <a:ext cx="5472026" cy="122413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ct val="0"/>
              </a:spcAft>
              <a:buFont typeface="Montserrat" charset="0"/>
              <a:buNone/>
            </a:pPr>
            <a:r>
              <a:rPr lang="fi-FI" sz="2400" b="1" dirty="0">
                <a:solidFill>
                  <a:srgbClr val="39393B"/>
                </a:solidFill>
                <a:latin typeface="Montserrat" charset="0"/>
                <a:cs typeface="Arial" panose="020B0604020202020204" pitchFamily="34" charset="0"/>
                <a:sym typeface="Montserrat" charset="0"/>
              </a:rPr>
              <a:t>PETUNJUK PELAKSANAAN </a:t>
            </a:r>
          </a:p>
          <a:p>
            <a:pPr>
              <a:spcAft>
                <a:spcPct val="0"/>
              </a:spcAft>
              <a:buFont typeface="Montserrat" charset="0"/>
              <a:buNone/>
            </a:pPr>
            <a:r>
              <a:rPr lang="fi-FI" sz="1800" b="1" dirty="0">
                <a:solidFill>
                  <a:srgbClr val="39393B"/>
                </a:solidFill>
                <a:latin typeface="Montserrat" charset="0"/>
                <a:cs typeface="Arial" panose="020B0604020202020204" pitchFamily="34" charset="0"/>
                <a:sym typeface="Montserrat" charset="0"/>
              </a:rPr>
              <a:t>SISTEM PENERIMAAN MURID BARU</a:t>
            </a:r>
            <a:r>
              <a:rPr lang="fi-FI" sz="2400" b="1" dirty="0">
                <a:solidFill>
                  <a:srgbClr val="39393B"/>
                </a:solidFill>
                <a:latin typeface="Montserrat" charset="0"/>
                <a:cs typeface="Arial" panose="020B0604020202020204" pitchFamily="34" charset="0"/>
                <a:sym typeface="Montserrat" charset="0"/>
              </a:rPr>
              <a:t> (SPMB) </a:t>
            </a:r>
            <a:br>
              <a:rPr lang="fi-FI" sz="2400" b="1" dirty="0">
                <a:solidFill>
                  <a:srgbClr val="39393B"/>
                </a:solidFill>
                <a:latin typeface="Montserrat" charset="0"/>
                <a:cs typeface="Arial" panose="020B0604020202020204" pitchFamily="34" charset="0"/>
                <a:sym typeface="Montserrat" charset="0"/>
              </a:rPr>
            </a:br>
            <a:r>
              <a:rPr lang="fi-FI" sz="2400" b="1" dirty="0">
                <a:solidFill>
                  <a:srgbClr val="39393B"/>
                </a:solidFill>
                <a:latin typeface="Montserrat" charset="0"/>
                <a:cs typeface="Arial" panose="020B0604020202020204" pitchFamily="34" charset="0"/>
                <a:sym typeface="Montserrat" charset="0"/>
              </a:rPr>
              <a:t>TA</a:t>
            </a:r>
            <a:r>
              <a:rPr lang="id-ID" sz="2400" b="1" dirty="0">
                <a:solidFill>
                  <a:srgbClr val="39393B"/>
                </a:solidFill>
                <a:latin typeface="Montserrat" charset="0"/>
                <a:cs typeface="Arial" panose="020B0604020202020204" pitchFamily="34" charset="0"/>
                <a:sym typeface="Montserrat" charset="0"/>
              </a:rPr>
              <a:t>.</a:t>
            </a:r>
            <a:r>
              <a:rPr lang="fi-FI" sz="2400" b="1" dirty="0">
                <a:solidFill>
                  <a:srgbClr val="39393B"/>
                </a:solidFill>
                <a:latin typeface="Montserrat" charset="0"/>
                <a:cs typeface="Arial" panose="020B0604020202020204" pitchFamily="34" charset="0"/>
                <a:sym typeface="Montserrat" charset="0"/>
              </a:rPr>
              <a:t> 2025/2026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0930" y="4745759"/>
            <a:ext cx="50040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9525">
              <a:spcBef>
                <a:spcPct val="0"/>
              </a:spcBef>
              <a:spcAft>
                <a:spcPct val="0"/>
              </a:spcAft>
              <a:buClr>
                <a:srgbClr val="39393B"/>
              </a:buClr>
            </a:pPr>
            <a:r>
              <a:rPr lang="en-US" sz="2000" dirty="0" err="1">
                <a:solidFill>
                  <a:srgbClr val="FF0000"/>
                </a:solidFill>
                <a:latin typeface="Lexend Light" charset="0"/>
                <a:cs typeface="Arial" panose="020B0604020202020204" pitchFamily="34" charset="0"/>
                <a:sym typeface="Lexend Light" charset="0"/>
              </a:rPr>
              <a:t>Disampaikan</a:t>
            </a:r>
            <a:r>
              <a:rPr lang="en-US" sz="2000" dirty="0">
                <a:solidFill>
                  <a:srgbClr val="FF0000"/>
                </a:solidFill>
                <a:latin typeface="Lexend Light" charset="0"/>
                <a:cs typeface="Arial" panose="020B0604020202020204" pitchFamily="34" charset="0"/>
                <a:sym typeface="Lexend Light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Lexend Light" charset="0"/>
                <a:cs typeface="Arial" panose="020B0604020202020204" pitchFamily="34" charset="0"/>
                <a:sym typeface="Lexend Light" charset="0"/>
              </a:rPr>
              <a:t>oleh</a:t>
            </a:r>
            <a:r>
              <a:rPr lang="en-US" sz="2000" dirty="0">
                <a:solidFill>
                  <a:srgbClr val="FF0000"/>
                </a:solidFill>
                <a:latin typeface="Lexend Light" charset="0"/>
                <a:cs typeface="Arial" panose="020B0604020202020204" pitchFamily="34" charset="0"/>
                <a:sym typeface="Lexend Light" charset="0"/>
              </a:rPr>
              <a:t> : </a:t>
            </a:r>
            <a:r>
              <a:rPr lang="en-US" sz="2000" dirty="0" err="1">
                <a:solidFill>
                  <a:srgbClr val="FF0000"/>
                </a:solidFill>
                <a:latin typeface="Lexend Light" charset="0"/>
                <a:cs typeface="Arial" panose="020B0604020202020204" pitchFamily="34" charset="0"/>
                <a:sym typeface="Lexend Light" charset="0"/>
              </a:rPr>
              <a:t>MAHYAN,S.Pd.MM</a:t>
            </a:r>
            <a:endParaRPr lang="en-US" sz="2000" dirty="0">
              <a:solidFill>
                <a:srgbClr val="FF0000"/>
              </a:solidFill>
              <a:latin typeface="Lexend Light" charset="0"/>
              <a:cs typeface="Arial" panose="020B0604020202020204" pitchFamily="34" charset="0"/>
              <a:sym typeface="Lexend Light" charset="0"/>
            </a:endParaRPr>
          </a:p>
        </p:txBody>
      </p:sp>
      <p:pic>
        <p:nvPicPr>
          <p:cNvPr id="6147" name="Picture 3" descr="C:\Users\DAC\Downloads\Coat_of_arms_West_Sumater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6325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8503" y="6165304"/>
            <a:ext cx="76749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Lexend Light" charset="0"/>
                <a:cs typeface="Arial" panose="020B0604020202020204" pitchFamily="34" charset="0"/>
                <a:sym typeface="Lexend Light" charset="0"/>
              </a:rPr>
              <a:t>Keputusan</a:t>
            </a:r>
            <a:r>
              <a:rPr lang="en-US" dirty="0">
                <a:latin typeface="Lexend Light" charset="0"/>
                <a:cs typeface="Arial" panose="020B0604020202020204" pitchFamily="34" charset="0"/>
                <a:sym typeface="Lexend Light" charset="0"/>
              </a:rPr>
              <a:t> </a:t>
            </a:r>
            <a:r>
              <a:rPr lang="en-US" dirty="0" err="1">
                <a:latin typeface="Lexend Light" charset="0"/>
                <a:cs typeface="Arial" panose="020B0604020202020204" pitchFamily="34" charset="0"/>
                <a:sym typeface="Lexend Light" charset="0"/>
              </a:rPr>
              <a:t>Kepala</a:t>
            </a:r>
            <a:r>
              <a:rPr lang="en-US" dirty="0">
                <a:latin typeface="Lexend Light" charset="0"/>
                <a:cs typeface="Arial" panose="020B0604020202020204" pitchFamily="34" charset="0"/>
                <a:sym typeface="Lexend Light" charset="0"/>
              </a:rPr>
              <a:t> </a:t>
            </a:r>
            <a:r>
              <a:rPr lang="en-US" dirty="0" err="1">
                <a:latin typeface="Lexend Light" charset="0"/>
                <a:cs typeface="Arial" panose="020B0604020202020204" pitchFamily="34" charset="0"/>
                <a:sym typeface="Lexend Light" charset="0"/>
              </a:rPr>
              <a:t>Dinas</a:t>
            </a:r>
            <a:r>
              <a:rPr lang="en-US" dirty="0">
                <a:latin typeface="Lexend Light" charset="0"/>
                <a:cs typeface="Arial" panose="020B0604020202020204" pitchFamily="34" charset="0"/>
                <a:sym typeface="Lexend Light" charset="0"/>
              </a:rPr>
              <a:t> </a:t>
            </a:r>
            <a:r>
              <a:rPr lang="en-US" dirty="0" err="1">
                <a:latin typeface="Lexend Light" charset="0"/>
                <a:cs typeface="Arial" panose="020B0604020202020204" pitchFamily="34" charset="0"/>
                <a:sym typeface="Lexend Light" charset="0"/>
              </a:rPr>
              <a:t>Pendidikan</a:t>
            </a:r>
            <a:r>
              <a:rPr lang="en-US" dirty="0">
                <a:latin typeface="Lexend Light" charset="0"/>
                <a:cs typeface="Arial" panose="020B0604020202020204" pitchFamily="34" charset="0"/>
                <a:sym typeface="Lexend Light" charset="0"/>
              </a:rPr>
              <a:t> Sumatera Barat : </a:t>
            </a:r>
          </a:p>
          <a:p>
            <a:r>
              <a:rPr lang="en-US" dirty="0">
                <a:latin typeface="Lexend Light" charset="0"/>
                <a:cs typeface="Arial" panose="020B0604020202020204" pitchFamily="34" charset="0"/>
                <a:sym typeface="Lexend Light" charset="0"/>
              </a:rPr>
              <a:t>NOMOR : 423 /405/KPTS -2025</a:t>
            </a:r>
          </a:p>
          <a:p>
            <a:endParaRPr lang="en-US" dirty="0"/>
          </a:p>
        </p:txBody>
      </p:sp>
      <p:pic>
        <p:nvPicPr>
          <p:cNvPr id="8" name="Picture 2" descr="C:\Users\DAC\Downloads\pngtree-anak-sma-berangkat-sekolah-png-image_612716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291" y="2132330"/>
            <a:ext cx="3137520" cy="313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32609" y="630962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DINAS PENDIDIKAN </a:t>
            </a:r>
          </a:p>
          <a:p>
            <a:pPr algn="ctr"/>
            <a:r>
              <a:rPr lang="en-GB" sz="2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PROVINSI SUMATERA BARAT</a:t>
            </a: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C:\Users\DAC\Downloads\spmb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3" t="37273" r="3454" b="37636"/>
          <a:stretch/>
        </p:blipFill>
        <p:spPr bwMode="auto">
          <a:xfrm>
            <a:off x="704156" y="4945814"/>
            <a:ext cx="2380959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2" name="Picture 2" descr="C:\Users\DAC\Downloads\logo diknas 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736" y="186325"/>
            <a:ext cx="1398744" cy="1398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71800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37203"/>
            <a:ext cx="8229600" cy="4525963"/>
          </a:xfrm>
        </p:spPr>
        <p:txBody>
          <a:bodyPr>
            <a:normAutofit/>
          </a:bodyPr>
          <a:lstStyle/>
          <a:p>
            <a:pPr marL="712788" lvl="3" indent="-457200">
              <a:buFont typeface="+mj-lt"/>
              <a:buAutoNum type="alphaLcPeriod"/>
            </a:pPr>
            <a:r>
              <a:rPr lang="id-ID" sz="2000" dirty="0"/>
              <a:t>Calon murid baru yang sudah mendaftar harus melakukan proses verifikasi dan validasi ke sekolah tujuan sesuai dengan jadwal yang telah ditentukan dengan membawa dokumen asli sesuai dengan persyaratan;</a:t>
            </a:r>
            <a:endParaRPr lang="en-US" sz="1600" dirty="0"/>
          </a:p>
          <a:p>
            <a:pPr marL="712788" lvl="3" indent="-457200">
              <a:buFont typeface="+mj-lt"/>
              <a:buAutoNum type="alphaLcPeriod"/>
            </a:pPr>
            <a:r>
              <a:rPr lang="id-ID" sz="2000" dirty="0"/>
              <a:t>Satuan pendidikan melakukan verifikasi dan validasi terhadap data dan dokumen persyaratan asli dari calon murid baru sesuai jadwal yang telah ditentukan;</a:t>
            </a:r>
            <a:endParaRPr lang="en-US" sz="1600" dirty="0"/>
          </a:p>
          <a:p>
            <a:pPr marL="712788" lvl="3" indent="-457200">
              <a:buFont typeface="+mj-lt"/>
              <a:buAutoNum type="alphaLcPeriod"/>
            </a:pPr>
            <a:r>
              <a:rPr lang="id-ID" sz="2000" dirty="0"/>
              <a:t>Jika hasil verifikasi dan validasi ditemukan pemalsuan dokumen maka calon murid baru dinyatakan tidak lolos seleksi.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404666"/>
            <a:ext cx="45365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id-ID" sz="2800" b="1" dirty="0"/>
              <a:t>Seleksi SPMB</a:t>
            </a:r>
            <a:endParaRPr lang="en-US" sz="240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1712" y="1155523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GB" sz="2400" dirty="0"/>
              <a:t>1</a:t>
            </a:r>
            <a:r>
              <a:rPr lang="en-GB" sz="2800" dirty="0"/>
              <a:t>. </a:t>
            </a:r>
            <a:r>
              <a:rPr lang="id-ID" sz="2800" dirty="0"/>
              <a:t>Mekanisme Verifikasi dan Validasi</a:t>
            </a:r>
            <a:endParaRPr lang="en-US" sz="2000" dirty="0"/>
          </a:p>
        </p:txBody>
      </p:sp>
      <p:pic>
        <p:nvPicPr>
          <p:cNvPr id="7" name="Picture 2" descr="C:\Users\DAC\Downloads\what-processing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04" y="4653136"/>
            <a:ext cx="2095500" cy="2095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DAC\Downloads\spmb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3" t="37273" r="3454" b="37636"/>
          <a:stretch/>
        </p:blipFill>
        <p:spPr bwMode="auto">
          <a:xfrm>
            <a:off x="7236296" y="6289664"/>
            <a:ext cx="1907704" cy="519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DAC\Downloads\daun 1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531920"/>
            <a:ext cx="967915" cy="122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11951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1257" y="2636914"/>
            <a:ext cx="7715200" cy="3201219"/>
          </a:xfrm>
        </p:spPr>
        <p:txBody>
          <a:bodyPr>
            <a:normAutofit/>
          </a:bodyPr>
          <a:lstStyle/>
          <a:p>
            <a:pPr marL="538163" lvl="3" indent="-457200">
              <a:buFont typeface="+mj-lt"/>
              <a:buAutoNum type="arabicParenR"/>
            </a:pPr>
            <a:r>
              <a:rPr lang="id-ID" dirty="0"/>
              <a:t>Jarak domisili tempat tinggal terdekat calon murid baru ke satuan pendidikan atau sekolah tujuan;</a:t>
            </a:r>
            <a:endParaRPr lang="en-US" sz="1800" dirty="0"/>
          </a:p>
          <a:p>
            <a:pPr marL="538163" lvl="3" indent="-457200">
              <a:buFont typeface="+mj-lt"/>
              <a:buAutoNum type="arabicParenR"/>
            </a:pPr>
            <a:r>
              <a:rPr lang="id-ID" dirty="0"/>
              <a:t>Jika jarak domisili tempat tinggal terdekat ke satuan pendidikan atau sekolah tujuan sama, maka diperingkat berdasarkan usia calon murid baru yang lebih tua;</a:t>
            </a:r>
            <a:endParaRPr lang="en-US" sz="1800" dirty="0"/>
          </a:p>
          <a:p>
            <a:pPr marL="538163" lvl="3" indent="-457200">
              <a:buFont typeface="+mj-lt"/>
              <a:buAutoNum type="arabicParenR"/>
            </a:pPr>
            <a:r>
              <a:rPr lang="id-ID" dirty="0"/>
              <a:t>Jika jarak domisili tempat tinggal terdekat ke satuan pendidikan atau sekolah tujuan dan usia masih sama, maka diperingkat berdasarkan waktu pendaftaran.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611560" y="548680"/>
            <a:ext cx="48245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lvl="2"/>
            <a:r>
              <a:rPr lang="en-GB" sz="2400" b="1" dirty="0"/>
              <a:t>2. </a:t>
            </a:r>
            <a:r>
              <a:rPr lang="id-ID" sz="2400" b="1" dirty="0"/>
              <a:t>Mekanisme Perangkingan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755576" y="1088657"/>
            <a:ext cx="20588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4625" lvl="3"/>
            <a:r>
              <a:rPr lang="en-GB" sz="2000" dirty="0"/>
              <a:t>a. </a:t>
            </a:r>
            <a:r>
              <a:rPr lang="id-ID" sz="2000" dirty="0"/>
              <a:t>Jalur Afirmasi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9631" y="1700810"/>
            <a:ext cx="7416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Apabila jumlah pendaftar melebihi kuota daya tampung sekolah, maka pemeringkatan berdasarkan urutan:</a:t>
            </a:r>
            <a:endParaRPr lang="en-US" dirty="0"/>
          </a:p>
        </p:txBody>
      </p:sp>
      <p:pic>
        <p:nvPicPr>
          <p:cNvPr id="7" name="Picture 2" descr="C:\Users\DAC\Downloads\spmb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3" t="37273" r="3454" b="37636"/>
          <a:stretch/>
        </p:blipFill>
        <p:spPr bwMode="auto">
          <a:xfrm>
            <a:off x="7308304" y="6309264"/>
            <a:ext cx="1835696" cy="499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DAC\Downloads\no-data 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14056"/>
            <a:ext cx="2706905" cy="25439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DAC\Downloads\daun 1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531920"/>
            <a:ext cx="967915" cy="122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52999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 descr="C:\Users\DAC\Downloads\download 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04" y="4194743"/>
            <a:ext cx="2588096" cy="25880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12776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dirty="0"/>
              <a:t>Apabila jumlah pendaftar melebihi kuota daya tampung sekolah, maka pemeringkatan berdasarkan urutan:</a:t>
            </a:r>
            <a:endParaRPr lang="en-GB" sz="2400" dirty="0"/>
          </a:p>
          <a:p>
            <a:pPr marL="0" indent="0">
              <a:buNone/>
            </a:pPr>
            <a:endParaRPr lang="en-US" sz="2400" dirty="0"/>
          </a:p>
          <a:p>
            <a:pPr marL="538163" lvl="3" indent="-457200">
              <a:buFont typeface="+mj-lt"/>
              <a:buAutoNum type="arabicParenR"/>
            </a:pPr>
            <a:r>
              <a:rPr lang="id-ID" dirty="0"/>
              <a:t>Jarak tempat tinggal terdekat calon murid baru ke satuan pendidikan atau sekolah tujuan;</a:t>
            </a:r>
            <a:endParaRPr lang="en-US" sz="1800" dirty="0"/>
          </a:p>
          <a:p>
            <a:pPr marL="538163" lvl="3" indent="-457200">
              <a:buFont typeface="+mj-lt"/>
              <a:buAutoNum type="arabicParenR"/>
            </a:pPr>
            <a:r>
              <a:rPr lang="id-ID" dirty="0"/>
              <a:t>Jika jarak tempat tinggal terdekat ke satuan pendidikan atau sekolah tujuan sama, maka diperingkat berdasarkan usia calon murid baru yang lebih tua;</a:t>
            </a:r>
            <a:endParaRPr lang="en-US" sz="1800" dirty="0"/>
          </a:p>
          <a:p>
            <a:pPr marL="538163" lvl="3" indent="-457200">
              <a:buFont typeface="+mj-lt"/>
              <a:buAutoNum type="arabicParenR"/>
            </a:pPr>
            <a:r>
              <a:rPr lang="id-ID" dirty="0"/>
              <a:t>Jika jarak tempat tinggal terdekat ke satuan pendidikan atau sekolah tujuan dan usia masih sama, maka diperingkat berdasarkan waktu pendaftaran.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761429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en-GB" sz="2800" dirty="0"/>
              <a:t>b. </a:t>
            </a:r>
            <a:r>
              <a:rPr lang="id-ID" sz="2800" dirty="0"/>
              <a:t>Jalur Mutasi</a:t>
            </a:r>
            <a:endParaRPr lang="en-US" sz="2400" dirty="0"/>
          </a:p>
        </p:txBody>
      </p:sp>
      <p:pic>
        <p:nvPicPr>
          <p:cNvPr id="5" name="Picture 2" descr="C:\Users\DAC\Downloads\spmb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3" t="37273" r="3454" b="37636"/>
          <a:stretch/>
        </p:blipFill>
        <p:spPr bwMode="auto">
          <a:xfrm>
            <a:off x="7380312" y="6328864"/>
            <a:ext cx="1763688" cy="48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DAC\Downloads\daun 1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531920"/>
            <a:ext cx="967915" cy="122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82378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C:\Users\DAC\Downloads\buku tumpukan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2" y="4637559"/>
            <a:ext cx="2171328" cy="22204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919064"/>
            <a:ext cx="7543800" cy="3886200"/>
          </a:xfrm>
        </p:spPr>
        <p:txBody>
          <a:bodyPr>
            <a:normAutofit/>
          </a:bodyPr>
          <a:lstStyle/>
          <a:p>
            <a:pPr marL="174625" indent="0">
              <a:buNone/>
            </a:pPr>
            <a:r>
              <a:rPr lang="id-ID" sz="2600" dirty="0"/>
              <a:t>Apabila jumlah pendaftar melebihi kuota daya tampung sekolah, maka pemeringkatan berdasarkan urutan:</a:t>
            </a:r>
            <a:endParaRPr lang="en-US" sz="2600" dirty="0"/>
          </a:p>
          <a:p>
            <a:pPr marL="631825" lvl="3" indent="-457200">
              <a:buFont typeface="+mj-lt"/>
              <a:buAutoNum type="arabicParenR"/>
            </a:pPr>
            <a:r>
              <a:rPr lang="id-ID" dirty="0"/>
              <a:t>Jumlah rerata nilai rapor semester 1 sampai semester 5 atau hasil pembobotan atas sertifikat prestasi akademik yang dimiliki;</a:t>
            </a:r>
            <a:endParaRPr lang="en-US" sz="1800" dirty="0"/>
          </a:p>
          <a:p>
            <a:pPr marL="631825" lvl="3" indent="-457200">
              <a:buFont typeface="+mj-lt"/>
              <a:buAutoNum type="arabicParenR"/>
            </a:pPr>
            <a:r>
              <a:rPr lang="id-ID" dirty="0"/>
              <a:t>Jika jumlah rerata nilai rapor atau hasil pembobotan atas sertifikat prestasi akademik sama, maka diperingkat berdasarkan jarak tempat tinggal terdekat ke satuan pendidikan atau sekolah tujuan;</a:t>
            </a:r>
            <a:endParaRPr lang="en-US" sz="1800" dirty="0"/>
          </a:p>
          <a:p>
            <a:pPr marL="631825" lvl="3" indent="-457200">
              <a:buFont typeface="+mj-lt"/>
              <a:buAutoNum type="arabicParenR"/>
            </a:pPr>
            <a:r>
              <a:rPr lang="id-ID" dirty="0"/>
              <a:t>Jika jumlah rerata nilai rapor atau hasil pembobotan atas sertifikat prestasi akademik dan jarak tempat tinggal terdekat ke satuan pendidikan atau sekolah tujuan masih sama, maka diperingkat berdasarkan waktu pendaftaran.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1079926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en-GB" sz="3200" dirty="0"/>
              <a:t>c</a:t>
            </a:r>
            <a:r>
              <a:rPr lang="en-GB" sz="2800" dirty="0"/>
              <a:t>. </a:t>
            </a:r>
            <a:r>
              <a:rPr lang="id-ID" sz="2800" dirty="0"/>
              <a:t>Jalur Prestasi Akademik</a:t>
            </a:r>
            <a:endParaRPr lang="en-US" sz="2400" dirty="0"/>
          </a:p>
        </p:txBody>
      </p:sp>
      <p:pic>
        <p:nvPicPr>
          <p:cNvPr id="5" name="Picture 2" descr="C:\Users\DAC\Downloads\spmb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3" t="37273" r="3454" b="37636"/>
          <a:stretch/>
        </p:blipFill>
        <p:spPr bwMode="auto">
          <a:xfrm>
            <a:off x="7380312" y="6328864"/>
            <a:ext cx="1763688" cy="48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DAC\Downloads\daun 1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531920"/>
            <a:ext cx="967915" cy="122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858826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DAC\Downloads\pretasi 1 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288641"/>
            <a:ext cx="2520280" cy="25202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dirty="0"/>
              <a:t>Apabila jumlah pendaftar melebihi kuota daya tampung sekolah, maka pemeringkatan berdasarkan urutan:</a:t>
            </a:r>
            <a:endParaRPr lang="en-GB" sz="2400" dirty="0"/>
          </a:p>
          <a:p>
            <a:pPr marL="0" indent="0">
              <a:buNone/>
            </a:pPr>
            <a:endParaRPr lang="en-US" sz="2000" dirty="0"/>
          </a:p>
          <a:p>
            <a:pPr marL="538163" lvl="3" indent="-457200">
              <a:buFont typeface="+mj-lt"/>
              <a:buAutoNum type="arabicParenR"/>
            </a:pPr>
            <a:r>
              <a:rPr lang="id-ID" dirty="0"/>
              <a:t>Hasil pembobotan atas sertifikat prestasi nonakademik yang dimiliki;</a:t>
            </a:r>
            <a:endParaRPr lang="en-US" sz="1800" dirty="0"/>
          </a:p>
          <a:p>
            <a:pPr marL="538163" lvl="3" indent="-457200">
              <a:buFont typeface="+mj-lt"/>
              <a:buAutoNum type="arabicParenR"/>
            </a:pPr>
            <a:r>
              <a:rPr lang="id-ID" dirty="0"/>
              <a:t>Jika hasil pembobotan atas sertifikat prestasi nonakademik sama, maka diperingkat berdasarkan jarak tempat tinggal terdekat ke satuan pendidikan atau sekolah tujuan;</a:t>
            </a:r>
            <a:endParaRPr lang="en-US" sz="1800" dirty="0"/>
          </a:p>
          <a:p>
            <a:pPr marL="538163" lvl="3" indent="-457200">
              <a:buFont typeface="+mj-lt"/>
              <a:buAutoNum type="arabicParenR"/>
            </a:pPr>
            <a:r>
              <a:rPr lang="id-ID" dirty="0"/>
              <a:t>Jika hasil pembobotan atas sertifikat prestasi nonakademik dan jarak tempat tinggal terdekat ke satuan pendidikan atau sekolah tujuan masih sama, maka diperingkat berdasarkan waktu pendaftaran.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764704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en-GB" sz="3200" dirty="0"/>
              <a:t>d. </a:t>
            </a:r>
            <a:r>
              <a:rPr lang="id-ID" sz="3200" dirty="0"/>
              <a:t>Jalur Prestasi Nonakademik</a:t>
            </a:r>
            <a:endParaRPr lang="en-US" sz="2800" dirty="0"/>
          </a:p>
        </p:txBody>
      </p:sp>
      <p:pic>
        <p:nvPicPr>
          <p:cNvPr id="5" name="Picture 2" descr="C:\Users\DAC\Downloads\spmb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3" t="37273" r="3454" b="37636"/>
          <a:stretch/>
        </p:blipFill>
        <p:spPr bwMode="auto">
          <a:xfrm>
            <a:off x="7308304" y="6309264"/>
            <a:ext cx="1835696" cy="499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DAC\Downloads\daun 1.gif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531920"/>
            <a:ext cx="967915" cy="122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01139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200" dirty="0"/>
              <a:t>Apabila jumlah pendaftar melebihi kuota daya tampung sekolah, maka pemeringkatan berdasarkan urutan</a:t>
            </a:r>
            <a:r>
              <a:rPr lang="id-ID" sz="2600" dirty="0"/>
              <a:t>:</a:t>
            </a:r>
            <a:endParaRPr lang="en-US" sz="2600" dirty="0"/>
          </a:p>
          <a:p>
            <a:pPr marL="631825" lvl="3" indent="-457200">
              <a:buFont typeface="+mj-lt"/>
              <a:buAutoNum type="arabicParenR"/>
            </a:pPr>
            <a:r>
              <a:rPr lang="id-ID" dirty="0"/>
              <a:t>Kemampuan akademik (jumlah rerata nilai rapor semester 1 sampai 5) calon murid baru;</a:t>
            </a:r>
            <a:endParaRPr lang="en-US" sz="1800" dirty="0"/>
          </a:p>
          <a:p>
            <a:pPr marL="631825" lvl="3" indent="-457200">
              <a:buFont typeface="+mj-lt"/>
              <a:buAutoNum type="arabicParenR"/>
            </a:pPr>
            <a:r>
              <a:rPr lang="id-ID" dirty="0"/>
              <a:t>Jika kemampuan akademik sama, maka diperingkat berdasarkan jarak domisili tempat tinggal terdekat calon murid baru ke satuan pendidikan atau sekolah tujuan;</a:t>
            </a:r>
            <a:endParaRPr lang="en-US" sz="1800" dirty="0"/>
          </a:p>
          <a:p>
            <a:pPr marL="631825" lvl="3" indent="-457200">
              <a:buFont typeface="+mj-lt"/>
              <a:buAutoNum type="arabicParenR"/>
            </a:pPr>
            <a:r>
              <a:rPr lang="id-ID" dirty="0"/>
              <a:t>Jika kemampuan akademik dan jarak domisili tempat tinggal terdekat ke satuan pendidikan atau sekolah tujuan sama, maka diperingkat berdasarkan usia calon murid baru yang lebih tua;</a:t>
            </a:r>
            <a:endParaRPr lang="en-US" sz="1800" dirty="0"/>
          </a:p>
          <a:p>
            <a:pPr marL="631825" lvl="3" indent="-457200">
              <a:buFont typeface="+mj-lt"/>
              <a:buAutoNum type="arabicParenR"/>
            </a:pPr>
            <a:r>
              <a:rPr lang="id-ID" dirty="0"/>
              <a:t>Jika kemampuan akademik, jarak domisili tempat tinggal terdekat ke satuan pendidikan atau sekolah tujuan dan usia masih sama, maka diperingkat berdasarkan waktu pendaftaran.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836712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en-GB" sz="3600" dirty="0"/>
              <a:t>e. </a:t>
            </a:r>
            <a:r>
              <a:rPr lang="id-ID" sz="3200" dirty="0"/>
              <a:t>Jalur Domisili</a:t>
            </a:r>
            <a:endParaRPr lang="en-US" sz="2800" dirty="0"/>
          </a:p>
        </p:txBody>
      </p:sp>
      <p:pic>
        <p:nvPicPr>
          <p:cNvPr id="5" name="Picture 2" descr="C:\Users\DAC\Downloads\spmb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3" t="37273" r="3454" b="37636"/>
          <a:stretch/>
        </p:blipFill>
        <p:spPr bwMode="auto">
          <a:xfrm>
            <a:off x="7308507" y="6309320"/>
            <a:ext cx="1835493" cy="49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DAC\Downloads\daun 1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531920"/>
            <a:ext cx="967915" cy="1225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62706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Theme1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Theme2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1780</TotalTime>
  <Words>570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Narrow</vt:lpstr>
      <vt:lpstr>Courier New</vt:lpstr>
      <vt:lpstr>Gill Sans Nova Light</vt:lpstr>
      <vt:lpstr>Lexend Light</vt:lpstr>
      <vt:lpstr>Montserrat</vt:lpstr>
      <vt:lpstr>Sagona Book</vt:lpstr>
      <vt:lpstr>Tahoma</vt:lpstr>
      <vt:lpstr>Theme1</vt:lpstr>
      <vt:lpstr>Theme2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DAC</dc:creator>
  <cp:lastModifiedBy>Dapodik SMAN3</cp:lastModifiedBy>
  <cp:revision>95</cp:revision>
  <dcterms:created xsi:type="dcterms:W3CDTF">2025-05-03T10:13:03Z</dcterms:created>
  <dcterms:modified xsi:type="dcterms:W3CDTF">2025-06-07T15:11:42Z</dcterms:modified>
</cp:coreProperties>
</file>